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379" r:id="rId2"/>
    <p:sldId id="380" r:id="rId3"/>
    <p:sldId id="354" r:id="rId4"/>
    <p:sldId id="358" r:id="rId5"/>
    <p:sldId id="359" r:id="rId6"/>
    <p:sldId id="360" r:id="rId7"/>
    <p:sldId id="361" r:id="rId8"/>
    <p:sldId id="362" r:id="rId9"/>
    <p:sldId id="363" r:id="rId10"/>
    <p:sldId id="364" r:id="rId11"/>
    <p:sldId id="357" r:id="rId12"/>
    <p:sldId id="366" r:id="rId13"/>
    <p:sldId id="367" r:id="rId14"/>
    <p:sldId id="368" r:id="rId15"/>
    <p:sldId id="365" r:id="rId16"/>
    <p:sldId id="369" r:id="rId17"/>
    <p:sldId id="370" r:id="rId18"/>
    <p:sldId id="371" r:id="rId19"/>
    <p:sldId id="372" r:id="rId20"/>
    <p:sldId id="374" r:id="rId21"/>
    <p:sldId id="375" r:id="rId22"/>
    <p:sldId id="376" r:id="rId23"/>
    <p:sldId id="373" r:id="rId24"/>
    <p:sldId id="378" r:id="rId25"/>
    <p:sldId id="37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854"/>
    <a:srgbClr val="E67F46"/>
    <a:srgbClr val="E6A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autoAdjust="0"/>
    <p:restoredTop sz="94660" autoAdjust="0"/>
  </p:normalViewPr>
  <p:slideViewPr>
    <p:cSldViewPr>
      <p:cViewPr varScale="1">
        <p:scale>
          <a:sx n="70" d="100"/>
          <a:sy n="70" d="100"/>
        </p:scale>
        <p:origin x="-4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0C6A91-800C-4FF3-B156-D0D9A98AFF9E}" type="datetimeFigureOut">
              <a:rPr lang="en-US"/>
              <a:pPr>
                <a:defRPr/>
              </a:pPr>
              <a:t>12/21/2016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7EFA00-6A1E-48B4-8A14-1DC166BB3976}" type="slidenum">
              <a:rPr lang="en-US"/>
              <a:pPr>
                <a:defRPr/>
              </a:pPr>
              <a:t>‹#›</a:t>
            </a:fld>
            <a:endParaRPr lang="en-US"/>
          </a:p>
        </p:txBody>
      </p:sp>
    </p:spTree>
    <p:extLst>
      <p:ext uri="{BB962C8B-B14F-4D97-AF65-F5344CB8AC3E}">
        <p14:creationId xmlns:p14="http://schemas.microsoft.com/office/powerpoint/2010/main" val="371377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D6FD77-C9C3-4289-9D89-11CD4B9AF85D}" type="datetime1">
              <a:rPr lang="en-US"/>
              <a:pPr>
                <a:defRPr/>
              </a:pPr>
              <a:t>12/21/2016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EA8D-762D-423F-9181-996B490791B1}" type="slidenum">
              <a:rPr lang="en-US"/>
              <a:pPr>
                <a:defRPr/>
              </a:pPr>
              <a:t>‹#›</a:t>
            </a:fld>
            <a:endParaRPr lang="en-US"/>
          </a:p>
        </p:txBody>
      </p:sp>
    </p:spTree>
    <p:extLst>
      <p:ext uri="{BB962C8B-B14F-4D97-AF65-F5344CB8AC3E}">
        <p14:creationId xmlns:p14="http://schemas.microsoft.com/office/powerpoint/2010/main" val="10102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3F4E89-D384-4A08-B216-183453567658}" type="datetime1">
              <a:rPr lang="en-US"/>
              <a:pPr>
                <a:defRPr/>
              </a:pPr>
              <a:t>12/21/2016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24022-E5D0-493F-AD3F-6F6D52EDAB56}" type="slidenum">
              <a:rPr lang="en-US"/>
              <a:pPr>
                <a:defRPr/>
              </a:pPr>
              <a:t>‹#›</a:t>
            </a:fld>
            <a:endParaRPr lang="en-US"/>
          </a:p>
        </p:txBody>
      </p:sp>
    </p:spTree>
    <p:extLst>
      <p:ext uri="{BB962C8B-B14F-4D97-AF65-F5344CB8AC3E}">
        <p14:creationId xmlns:p14="http://schemas.microsoft.com/office/powerpoint/2010/main" val="371337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6ED7F9-EEB5-4791-A8DA-702950E6961C}" type="datetime1">
              <a:rPr lang="en-US"/>
              <a:pPr>
                <a:defRPr/>
              </a:pPr>
              <a:t>12/21/2016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498BD8-25AC-406E-BAAE-11AB9357CB45}" type="slidenum">
              <a:rPr lang="en-US"/>
              <a:pPr>
                <a:defRPr/>
              </a:pPr>
              <a:t>‹#›</a:t>
            </a:fld>
            <a:endParaRPr lang="en-US"/>
          </a:p>
        </p:txBody>
      </p:sp>
    </p:spTree>
    <p:extLst>
      <p:ext uri="{BB962C8B-B14F-4D97-AF65-F5344CB8AC3E}">
        <p14:creationId xmlns:p14="http://schemas.microsoft.com/office/powerpoint/2010/main" val="90299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E519B-C841-47A6-83F8-BE11842FE8B8}" type="datetime1">
              <a:rPr lang="en-US"/>
              <a:pPr>
                <a:defRPr/>
              </a:pPr>
              <a:t>12/21/2016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A0F5-D7C6-4487-B870-FBA7A1B546B0}" type="slidenum">
              <a:rPr lang="en-US"/>
              <a:pPr>
                <a:defRPr/>
              </a:pPr>
              <a:t>‹#›</a:t>
            </a:fld>
            <a:endParaRPr lang="en-US"/>
          </a:p>
        </p:txBody>
      </p:sp>
    </p:spTree>
    <p:extLst>
      <p:ext uri="{BB962C8B-B14F-4D97-AF65-F5344CB8AC3E}">
        <p14:creationId xmlns:p14="http://schemas.microsoft.com/office/powerpoint/2010/main" val="42861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451469-883F-4E86-AC93-B7464A6F4E89}" type="datetime1">
              <a:rPr lang="en-US"/>
              <a:pPr>
                <a:defRPr/>
              </a:pPr>
              <a:t>12/21/2016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50964-A26B-45B2-B2CA-6F2445EC7E54}" type="slidenum">
              <a:rPr lang="en-US"/>
              <a:pPr>
                <a:defRPr/>
              </a:pPr>
              <a:t>‹#›</a:t>
            </a:fld>
            <a:endParaRPr lang="en-US"/>
          </a:p>
        </p:txBody>
      </p:sp>
    </p:spTree>
    <p:extLst>
      <p:ext uri="{BB962C8B-B14F-4D97-AF65-F5344CB8AC3E}">
        <p14:creationId xmlns:p14="http://schemas.microsoft.com/office/powerpoint/2010/main" val="67806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1FCB68-A5E5-49A5-9AC0-F889E303CC03}" type="datetime1">
              <a:rPr lang="en-US"/>
              <a:pPr>
                <a:defRPr/>
              </a:pPr>
              <a:t>12/21/2016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480C7-B2DD-40F1-8BC3-1C7923186E13}" type="slidenum">
              <a:rPr lang="en-US"/>
              <a:pPr>
                <a:defRPr/>
              </a:pPr>
              <a:t>‹#›</a:t>
            </a:fld>
            <a:endParaRPr lang="en-US"/>
          </a:p>
        </p:txBody>
      </p:sp>
    </p:spTree>
    <p:extLst>
      <p:ext uri="{BB962C8B-B14F-4D97-AF65-F5344CB8AC3E}">
        <p14:creationId xmlns:p14="http://schemas.microsoft.com/office/powerpoint/2010/main" val="27001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913636-F538-4BAE-843F-988C26CC994D}" type="datetime1">
              <a:rPr lang="en-US"/>
              <a:pPr>
                <a:defRPr/>
              </a:pPr>
              <a:t>12/21/2016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63E2B1-C96E-45B3-AC7B-8B0955C15E39}" type="slidenum">
              <a:rPr lang="en-US"/>
              <a:pPr>
                <a:defRPr/>
              </a:pPr>
              <a:t>‹#›</a:t>
            </a:fld>
            <a:endParaRPr lang="en-US"/>
          </a:p>
        </p:txBody>
      </p:sp>
    </p:spTree>
    <p:extLst>
      <p:ext uri="{BB962C8B-B14F-4D97-AF65-F5344CB8AC3E}">
        <p14:creationId xmlns:p14="http://schemas.microsoft.com/office/powerpoint/2010/main" val="24443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2175B-58AA-4BCB-A355-22D867CDD2AC}" type="datetime1">
              <a:rPr lang="en-US"/>
              <a:pPr>
                <a:defRPr/>
              </a:pPr>
              <a:t>12/21/2016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6281F8-0EE9-4B44-A0F5-FF3D9A4F47F8}" type="slidenum">
              <a:rPr lang="en-US"/>
              <a:pPr>
                <a:defRPr/>
              </a:pPr>
              <a:t>‹#›</a:t>
            </a:fld>
            <a:endParaRPr lang="en-US"/>
          </a:p>
        </p:txBody>
      </p:sp>
    </p:spTree>
    <p:extLst>
      <p:ext uri="{BB962C8B-B14F-4D97-AF65-F5344CB8AC3E}">
        <p14:creationId xmlns:p14="http://schemas.microsoft.com/office/powerpoint/2010/main" val="318608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60AA2B-698D-4B9A-9E92-B854051DA8B8}" type="datetime1">
              <a:rPr lang="en-US"/>
              <a:pPr>
                <a:defRPr/>
              </a:pPr>
              <a:t>12/21/2016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E8DE68-3292-4738-B699-EEE4D15E1088}" type="slidenum">
              <a:rPr lang="en-US"/>
              <a:pPr>
                <a:defRPr/>
              </a:pPr>
              <a:t>‹#›</a:t>
            </a:fld>
            <a:endParaRPr lang="en-US"/>
          </a:p>
        </p:txBody>
      </p:sp>
    </p:spTree>
    <p:extLst>
      <p:ext uri="{BB962C8B-B14F-4D97-AF65-F5344CB8AC3E}">
        <p14:creationId xmlns:p14="http://schemas.microsoft.com/office/powerpoint/2010/main" val="206821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AEC117-0ABE-444E-BEB4-888DE9CF5CEC}" type="datetime1">
              <a:rPr lang="en-US"/>
              <a:pPr>
                <a:defRPr/>
              </a:pPr>
              <a:t>12/21/2016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1F8D2-6E20-47FB-B3E5-C37CA04FE794}" type="slidenum">
              <a:rPr lang="en-US"/>
              <a:pPr>
                <a:defRPr/>
              </a:pPr>
              <a:t>‹#›</a:t>
            </a:fld>
            <a:endParaRPr lang="en-US"/>
          </a:p>
        </p:txBody>
      </p:sp>
    </p:spTree>
    <p:extLst>
      <p:ext uri="{BB962C8B-B14F-4D97-AF65-F5344CB8AC3E}">
        <p14:creationId xmlns:p14="http://schemas.microsoft.com/office/powerpoint/2010/main" val="35458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BA453-A269-4B74-BC80-6224A40D40E4}" type="datetime1">
              <a:rPr lang="en-US"/>
              <a:pPr>
                <a:defRPr/>
              </a:pPr>
              <a:t>12/21/2016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CF7BAF-1528-4A10-9D33-F5A098E61DF5}" type="slidenum">
              <a:rPr lang="en-US"/>
              <a:pPr>
                <a:defRPr/>
              </a:pPr>
              <a:t>‹#›</a:t>
            </a:fld>
            <a:endParaRPr lang="en-US"/>
          </a:p>
        </p:txBody>
      </p:sp>
    </p:spTree>
    <p:extLst>
      <p:ext uri="{BB962C8B-B14F-4D97-AF65-F5344CB8AC3E}">
        <p14:creationId xmlns:p14="http://schemas.microsoft.com/office/powerpoint/2010/main" val="27153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7520AE-A9E3-4CC6-9A7B-2D6096004525}" type="datetime1">
              <a:rPr lang="en-US"/>
              <a:pPr>
                <a:defRPr/>
              </a:pPr>
              <a:t>12/21/2016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B769FE-7C57-4F81-9E36-9EDE2A28C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6858000"/>
          </a:xfrm>
        </p:spPr>
        <p:txBody>
          <a:bodyPr>
            <a:normAutofit fontScale="90000"/>
          </a:bodyPr>
          <a:lstStyle/>
          <a:p>
            <a:pPr eaLnBrk="1" hangingPunct="1"/>
            <a:r>
              <a:rPr lang="en-US" altLang="en-US" dirty="0" smtClean="0">
                <a:solidFill>
                  <a:schemeClr val="tx1"/>
                </a:solidFill>
                <a:latin typeface="Algerian" pitchFamily="82" charset="0"/>
                <a:ea typeface="Trebuchet MS" pitchFamily="34" charset="0"/>
                <a:cs typeface="Trebuchet MS" pitchFamily="34" charset="0"/>
              </a:rPr>
              <a:t/>
            </a:r>
            <a:br>
              <a:rPr lang="en-US" altLang="en-US" dirty="0" smtClean="0">
                <a:solidFill>
                  <a:schemeClr val="tx1"/>
                </a:solidFill>
                <a:latin typeface="Algerian" pitchFamily="82" charset="0"/>
                <a:ea typeface="Trebuchet MS" pitchFamily="34" charset="0"/>
                <a:cs typeface="Trebuchet MS" pitchFamily="34" charset="0"/>
              </a:rPr>
            </a:br>
            <a:r>
              <a:rPr lang="en-US" altLang="en-US" dirty="0" smtClean="0">
                <a:solidFill>
                  <a:schemeClr val="tx1"/>
                </a:solidFill>
                <a:latin typeface="Algerian" pitchFamily="82" charset="0"/>
                <a:ea typeface="Trebuchet MS" pitchFamily="34" charset="0"/>
                <a:cs typeface="Trebuchet MS" pitchFamily="34" charset="0"/>
              </a:rPr>
              <a:t>AKUNTANSI KOPERASI</a:t>
            </a:r>
            <a:r>
              <a:rPr lang="en-US" altLang="en-US" sz="5400" dirty="0" smtClean="0">
                <a:solidFill>
                  <a:schemeClr val="tx1"/>
                </a:solidFill>
                <a:latin typeface="Algerian" pitchFamily="82" charset="0"/>
                <a:ea typeface="Trebuchet MS" pitchFamily="34" charset="0"/>
                <a:cs typeface="Trebuchet MS" pitchFamily="34" charset="0"/>
              </a:rPr>
              <a:t/>
            </a:r>
            <a:br>
              <a:rPr lang="en-US" altLang="en-US" sz="5400" dirty="0" smtClean="0">
                <a:solidFill>
                  <a:schemeClr val="tx1"/>
                </a:solidFill>
                <a:latin typeface="Algerian" pitchFamily="82" charset="0"/>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smtClean="0">
                <a:solidFill>
                  <a:schemeClr val="tx1"/>
                </a:solidFill>
                <a:ea typeface="Trebuchet MS" pitchFamily="34" charset="0"/>
                <a:cs typeface="Trebuchet MS" pitchFamily="34" charset="0"/>
              </a:rPr>
              <a:t/>
            </a:r>
            <a:br>
              <a:rPr lang="en-US" altLang="en-US" dirty="0" smtClean="0">
                <a:solidFill>
                  <a:schemeClr val="tx1"/>
                </a:solidFill>
                <a:ea typeface="Trebuchet MS" pitchFamily="34" charset="0"/>
                <a:cs typeface="Trebuchet MS" pitchFamily="34" charset="0"/>
              </a:rPr>
            </a:br>
            <a:r>
              <a:rPr lang="en-US" altLang="en-US" dirty="0">
                <a:solidFill>
                  <a:schemeClr val="tx1"/>
                </a:solidFill>
                <a:ea typeface="Trebuchet MS" pitchFamily="34" charset="0"/>
                <a:cs typeface="Trebuchet MS" pitchFamily="34" charset="0"/>
              </a:rPr>
              <a:t/>
            </a:r>
            <a:br>
              <a:rPr lang="en-US" altLang="en-US" dirty="0">
                <a:solidFill>
                  <a:schemeClr val="tx1"/>
                </a:solidFill>
                <a:ea typeface="Trebuchet MS" pitchFamily="34" charset="0"/>
                <a:cs typeface="Trebuchet MS" pitchFamily="34" charset="0"/>
              </a:rPr>
            </a:br>
            <a:r>
              <a:rPr lang="en-US" altLang="en-US" sz="2400" dirty="0" smtClean="0">
                <a:solidFill>
                  <a:schemeClr val="tx1"/>
                </a:solidFill>
                <a:latin typeface="Times New Roman" pitchFamily="18" charset="0"/>
                <a:ea typeface="Trebuchet MS" pitchFamily="34" charset="0"/>
                <a:cs typeface="Trebuchet MS" pitchFamily="34" charset="0"/>
              </a:rPr>
              <a:t>JUNAIDI, SE., MSA</a:t>
            </a:r>
            <a:br>
              <a:rPr lang="en-US" altLang="en-US" sz="2400" dirty="0" smtClean="0">
                <a:solidFill>
                  <a:schemeClr val="tx1"/>
                </a:solidFill>
                <a:latin typeface="Times New Roman" pitchFamily="18" charset="0"/>
                <a:ea typeface="Trebuchet MS" pitchFamily="34" charset="0"/>
                <a:cs typeface="Trebuchet MS" pitchFamily="34" charset="0"/>
              </a:rPr>
            </a:br>
            <a:r>
              <a:rPr lang="en-US" altLang="en-US" sz="2400" dirty="0" smtClean="0">
                <a:solidFill>
                  <a:schemeClr val="tx1"/>
                </a:solidFill>
                <a:latin typeface="Times New Roman" pitchFamily="18" charset="0"/>
                <a:ea typeface="Trebuchet MS" pitchFamily="34" charset="0"/>
                <a:cs typeface="Trebuchet MS" pitchFamily="34" charset="0"/>
              </a:rPr>
              <a:t/>
            </a:r>
            <a:br>
              <a:rPr lang="en-US" altLang="en-US" sz="24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FAKULTAS EKONOMI</a:t>
            </a:r>
            <a:br>
              <a:rPr lang="en-US" altLang="en-US" sz="28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UNIVERSITAS ISLAM MALANG</a:t>
            </a:r>
            <a:br>
              <a:rPr lang="en-US" altLang="en-US" sz="2800" dirty="0" smtClean="0">
                <a:solidFill>
                  <a:schemeClr val="tx1"/>
                </a:solidFill>
                <a:latin typeface="Times New Roman" pitchFamily="18" charset="0"/>
                <a:ea typeface="Trebuchet MS" pitchFamily="34" charset="0"/>
                <a:cs typeface="Trebuchet MS" pitchFamily="34" charset="0"/>
              </a:rPr>
            </a:br>
            <a:r>
              <a:rPr lang="en-US" altLang="en-US" sz="2800" dirty="0" smtClean="0">
                <a:solidFill>
                  <a:schemeClr val="tx1"/>
                </a:solidFill>
                <a:latin typeface="Times New Roman" pitchFamily="18" charset="0"/>
                <a:ea typeface="Trebuchet MS" pitchFamily="34" charset="0"/>
                <a:cs typeface="Trebuchet MS" pitchFamily="34" charset="0"/>
              </a:rPr>
              <a:t>2016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763" y="2608263"/>
            <a:ext cx="1768475" cy="164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275236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3971" name="Title 1"/>
          <p:cNvSpPr>
            <a:spLocks noGrp="1"/>
          </p:cNvSpPr>
          <p:nvPr>
            <p:ph type="title"/>
          </p:nvPr>
        </p:nvSpPr>
        <p:spPr/>
        <p:txBody>
          <a:bodyPr/>
          <a:lstStyle/>
          <a:p>
            <a:pPr algn="l" eaLnBrk="1" hangingPunct="1"/>
            <a:r>
              <a:rPr lang="en-US" altLang="en-US" sz="3600" smtClean="0">
                <a:solidFill>
                  <a:schemeClr val="accent1"/>
                </a:solidFill>
              </a:rPr>
              <a:t>Beban Selama </a:t>
            </a:r>
            <a:br>
              <a:rPr lang="en-US" altLang="en-US" sz="3600" smtClean="0">
                <a:solidFill>
                  <a:schemeClr val="accent1"/>
                </a:solidFill>
              </a:rPr>
            </a:br>
            <a:r>
              <a:rPr lang="en-US" altLang="en-US" sz="3600" smtClean="0">
                <a:solidFill>
                  <a:schemeClr val="accent1"/>
                </a:solidFill>
              </a:rPr>
              <a:t>Masa Penggunaan Aktiva Tetap</a:t>
            </a:r>
          </a:p>
        </p:txBody>
      </p:sp>
      <p:sp>
        <p:nvSpPr>
          <p:cNvPr id="83972"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Arial" charset="0"/>
              <a:buAutoNum type="arabicPeriod" startAt="4"/>
            </a:pPr>
            <a:endParaRPr lang="en-US" altLang="en-US" sz="800" b="1" smtClean="0">
              <a:solidFill>
                <a:schemeClr val="accent1"/>
              </a:solidFill>
            </a:endParaRPr>
          </a:p>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Reparasi dan Pemeliharaan </a:t>
            </a:r>
            <a:br>
              <a:rPr lang="en-US" altLang="en-US" sz="2400" b="1" smtClean="0">
                <a:solidFill>
                  <a:schemeClr val="accent1"/>
                </a:solidFill>
              </a:rPr>
            </a:br>
            <a:r>
              <a:rPr lang="en-US" altLang="en-US" sz="2000" smtClean="0"/>
              <a:t>Beban yang jumlahnya kecil dimasukkan sebagai bagian dari beban operasi tahun berjalan. </a:t>
            </a:r>
            <a:br>
              <a:rPr lang="en-US" altLang="en-US" sz="2000" smtClean="0"/>
            </a:br>
            <a:r>
              <a:rPr lang="en-US" altLang="en-US" sz="2000" smtClean="0"/>
              <a:t>Beban yang jumlahnya besar dikapitalisasi ke dalam aktiva sehingga menambah harga perolehan aktiva tetap tersebut.</a:t>
            </a:r>
          </a:p>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Penggantian </a:t>
            </a:r>
            <a:br>
              <a:rPr lang="en-US" altLang="en-US" sz="2400" b="1" smtClean="0">
                <a:solidFill>
                  <a:schemeClr val="accent1"/>
                </a:solidFill>
              </a:rPr>
            </a:br>
            <a:r>
              <a:rPr lang="en-US" altLang="en-US" sz="2000" smtClean="0"/>
              <a:t>Beban penggantian yang jumlahnya kecil langsung dibebankan sebagai beban tahun berjalan, sedangkan yang jumlahnya besar akan dikapitalisasi ke aktiva tetap bersangkutan.</a:t>
            </a:r>
          </a:p>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Penambahan </a:t>
            </a:r>
            <a:br>
              <a:rPr lang="en-US" altLang="en-US" sz="2400" b="1" smtClean="0">
                <a:solidFill>
                  <a:schemeClr val="accent1"/>
                </a:solidFill>
              </a:rPr>
            </a:br>
            <a:r>
              <a:rPr lang="en-US" altLang="en-US" sz="2000" smtClean="0"/>
              <a:t>Penambahan adalah kegiatan memperbesar atau memperluas fasilitas suatu aktiva. </a:t>
            </a:r>
            <a:br>
              <a:rPr lang="en-US" altLang="en-US" sz="2000" smtClean="0"/>
            </a:br>
            <a:r>
              <a:rPr lang="en-US" altLang="en-US" sz="2000" smtClean="0"/>
              <a:t>Semua penambahan akan dikapitalisasi ke aktiva tetap bersangkutan.</a:t>
            </a:r>
            <a:endParaRPr lang="en-US" altLang="en-US" sz="1800" smtClean="0"/>
          </a:p>
        </p:txBody>
      </p:sp>
      <p:sp>
        <p:nvSpPr>
          <p:cNvPr id="4" name="Slide Number Placeholder 3"/>
          <p:cNvSpPr>
            <a:spLocks noGrp="1"/>
          </p:cNvSpPr>
          <p:nvPr>
            <p:ph type="sldNum" sz="quarter" idx="12"/>
          </p:nvPr>
        </p:nvSpPr>
        <p:spPr/>
        <p:txBody>
          <a:bodyPr/>
          <a:lstStyle/>
          <a:p>
            <a:pPr>
              <a:defRPr/>
            </a:pPr>
            <a:fld id="{C438A025-0FE9-4106-8BFB-7EE1792B2436}" type="slidenum">
              <a:rPr lang="en-US">
                <a:solidFill>
                  <a:schemeClr val="tx2"/>
                </a:solidFill>
                <a:effectLst>
                  <a:outerShdw blurRad="38100" dist="38100" dir="2700000" algn="tl">
                    <a:srgbClr val="000000">
                      <a:alpha val="43137"/>
                    </a:srgbClr>
                  </a:outerShdw>
                </a:effectLst>
              </a:rPr>
              <a:pPr>
                <a:defRPr/>
              </a:pPr>
              <a:t>10</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4995" name="Title 1"/>
          <p:cNvSpPr>
            <a:spLocks noGrp="1"/>
          </p:cNvSpPr>
          <p:nvPr>
            <p:ph type="title"/>
          </p:nvPr>
        </p:nvSpPr>
        <p:spPr/>
        <p:txBody>
          <a:bodyPr/>
          <a:lstStyle/>
          <a:p>
            <a:pPr algn="l" eaLnBrk="1" hangingPunct="1"/>
            <a:r>
              <a:rPr lang="en-US" altLang="en-US" smtClean="0">
                <a:solidFill>
                  <a:schemeClr val="accent1"/>
                </a:solidFill>
              </a:rPr>
              <a:t>Penyusutan</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defRPr/>
            </a:pPr>
            <a:r>
              <a:rPr lang="en-US" sz="2400" smtClean="0"/>
              <a:t>Total pengeluaran yang terjadi selama suatu periode akuntansi untuk memperoleh aktiva tetap tertentu </a:t>
            </a:r>
            <a:r>
              <a:rPr lang="en-US" sz="2400" i="1" smtClean="0"/>
              <a:t>tidak boleh </a:t>
            </a:r>
            <a:r>
              <a:rPr lang="en-US" sz="2400" smtClean="0"/>
              <a:t>dibebankan seluruhnya sebagai beban periode berjalan.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Jika pengeluaran tersebut dibebankan seluruhnya pada periode berjalan maka beban periode berjalan akan terlalu berat, sedangkan beban periode berikutnya (yang ikut menikmati dan memperoleh manfaat dari aktiva tetap tersebut) menjadi terlalu ringan. </a:t>
            </a:r>
          </a:p>
          <a:p>
            <a:pPr marL="363538" indent="-363538" eaLnBrk="1" hangingPunct="1">
              <a:spcBef>
                <a:spcPts val="600"/>
              </a:spcBef>
              <a:buClr>
                <a:schemeClr val="accent1"/>
              </a:buClr>
              <a:defRPr/>
            </a:pPr>
            <a:r>
              <a:rPr lang="en-US" sz="2400" smtClean="0"/>
              <a:t>Demi keadilan pembebanan pengeluaran, harus dilakukan </a:t>
            </a:r>
            <a:r>
              <a:rPr lang="en-US" sz="2400" i="1" smtClean="0"/>
              <a:t>penyusutan</a:t>
            </a:r>
            <a:r>
              <a:rPr lang="en-US" sz="2400" smtClean="0"/>
              <a:t> terhadap aktiva tetap tersebut.</a:t>
            </a:r>
          </a:p>
          <a:p>
            <a:pPr marL="763588" lvl="1" indent="-363538"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Penyusutan</a:t>
            </a:r>
            <a:r>
              <a:rPr lang="en-US" sz="2000" b="1" smtClean="0">
                <a:solidFill>
                  <a:schemeClr val="accent1"/>
                </a:solidFill>
                <a:effectLst>
                  <a:outerShdw blurRad="38100" dist="38100" dir="2700000" algn="tl">
                    <a:srgbClr val="000000">
                      <a:alpha val="43137"/>
                    </a:srgbClr>
                  </a:outerShdw>
                </a:effectLst>
              </a:rPr>
              <a:t> </a:t>
            </a:r>
            <a:r>
              <a:rPr lang="en-US" sz="2000" smtClean="0">
                <a:effectLst>
                  <a:outerShdw blurRad="38100" dist="38100" dir="2700000" algn="tl">
                    <a:srgbClr val="000000">
                      <a:alpha val="43137"/>
                    </a:srgbClr>
                  </a:outerShdw>
                </a:effectLst>
              </a:rPr>
              <a:t>adalah pengalokasian harga perolehan aktiva tetap ke beban, dalam periode-periode akuntansi yang menikmati manfaat dari aktiva tetap tersebut.</a:t>
            </a:r>
          </a:p>
        </p:txBody>
      </p:sp>
      <p:sp>
        <p:nvSpPr>
          <p:cNvPr id="4" name="Slide Number Placeholder 3"/>
          <p:cNvSpPr>
            <a:spLocks noGrp="1"/>
          </p:cNvSpPr>
          <p:nvPr>
            <p:ph type="sldNum" sz="quarter" idx="12"/>
          </p:nvPr>
        </p:nvSpPr>
        <p:spPr/>
        <p:txBody>
          <a:bodyPr/>
          <a:lstStyle/>
          <a:p>
            <a:pPr>
              <a:defRPr/>
            </a:pPr>
            <a:fld id="{CCF0FF7E-0843-4966-A0CD-51369ECD5DC9}" type="slidenum">
              <a:rPr lang="en-US">
                <a:solidFill>
                  <a:schemeClr val="tx2"/>
                </a:solidFill>
                <a:effectLst>
                  <a:outerShdw blurRad="38100" dist="38100" dir="2700000" algn="tl">
                    <a:srgbClr val="000000">
                      <a:alpha val="43137"/>
                    </a:srgbClr>
                  </a:outerShdw>
                </a:effectLst>
              </a:rPr>
              <a:pPr>
                <a:defRPr/>
              </a:pPr>
              <a:t>11</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6019" name="Title 1"/>
          <p:cNvSpPr>
            <a:spLocks noGrp="1"/>
          </p:cNvSpPr>
          <p:nvPr>
            <p:ph type="title"/>
          </p:nvPr>
        </p:nvSpPr>
        <p:spPr/>
        <p:txBody>
          <a:bodyPr/>
          <a:lstStyle/>
          <a:p>
            <a:pPr algn="l" eaLnBrk="1" hangingPunct="1"/>
            <a:r>
              <a:rPr lang="en-US" altLang="en-US" smtClean="0">
                <a:solidFill>
                  <a:schemeClr val="accent1"/>
                </a:solidFill>
              </a:rPr>
              <a:t>Faktor-faktor yang Berpengaruh</a:t>
            </a:r>
          </a:p>
        </p:txBody>
      </p:sp>
      <p:sp>
        <p:nvSpPr>
          <p:cNvPr id="86020"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Arial" charset="0"/>
              <a:buAutoNum type="arabicPeriod"/>
              <a:defRPr/>
            </a:pPr>
            <a:r>
              <a:rPr lang="en-US" sz="2400" b="1" smtClean="0">
                <a:solidFill>
                  <a:schemeClr val="accent1"/>
                </a:solidFill>
              </a:rPr>
              <a:t>Harga Perolehan</a:t>
            </a:r>
            <a:r>
              <a:rPr lang="en-US" sz="2400" smtClean="0"/>
              <a:t>, yaitu keseluruhan uang yang dikeluarkan untuk memperoleh suatu aktiva tetap sampai siap digunakan.</a:t>
            </a:r>
          </a:p>
          <a:p>
            <a:pPr marL="457200" indent="-457200" eaLnBrk="1" hangingPunct="1">
              <a:spcBef>
                <a:spcPts val="600"/>
              </a:spcBef>
              <a:buClr>
                <a:schemeClr val="accent1"/>
              </a:buClr>
              <a:buFont typeface="Arial" charset="0"/>
              <a:buAutoNum type="arabicPeriod"/>
              <a:defRPr/>
            </a:pPr>
            <a:r>
              <a:rPr lang="en-US" sz="2400" b="1" smtClean="0">
                <a:solidFill>
                  <a:schemeClr val="accent1"/>
                </a:solidFill>
              </a:rPr>
              <a:t>Nilai Sisa (Residu)</a:t>
            </a:r>
            <a:r>
              <a:rPr lang="en-US" sz="2400" smtClean="0"/>
              <a:t>, yaitu taksiran harga jual aktiva tetap pada akhir masa manfaatnya.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Setiap koperasi akan memiliki taksiran yang berbeda satu dengan lainnya atas suatu jenis aktiva tetap yang sama.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Jumlah taksiran nilai ini juga sangat dipengaruhi oleh umur ekonomis, inflasi, nilai tukar mata uang, bidang usaha, dan sebagainya.</a:t>
            </a:r>
          </a:p>
          <a:p>
            <a:pPr marL="457200" indent="-457200" eaLnBrk="1" hangingPunct="1">
              <a:spcBef>
                <a:spcPts val="600"/>
              </a:spcBef>
              <a:buClr>
                <a:schemeClr val="accent1"/>
              </a:buClr>
              <a:buFont typeface="Arial" charset="0"/>
              <a:buAutoNum type="arabicPeriod"/>
              <a:defRPr/>
            </a:pPr>
            <a:r>
              <a:rPr lang="en-US" sz="2400" b="1" smtClean="0">
                <a:solidFill>
                  <a:schemeClr val="accent1"/>
                </a:solidFill>
              </a:rPr>
              <a:t>Taksiran Umur Kegunaan</a:t>
            </a:r>
            <a:r>
              <a:rPr lang="en-US" sz="2400" smtClean="0"/>
              <a:t>, yaitu taksiran masa manfaat dari aktiva tetap.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Masa manfaat adalah taksiran umur ekonomis, bukan umur teknis.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Dalam satuan periode waktu, hasil produksi, atau jam kerja.</a:t>
            </a:r>
            <a:endParaRPr lang="en-US" sz="5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0595FD56-BE8C-4BAD-BF79-032EBFE11DBF}" type="slidenum">
              <a:rPr lang="en-US">
                <a:solidFill>
                  <a:schemeClr val="tx2"/>
                </a:solidFill>
                <a:effectLst>
                  <a:outerShdw blurRad="38100" dist="38100" dir="2700000" algn="tl">
                    <a:srgbClr val="000000">
                      <a:alpha val="43137"/>
                    </a:srgbClr>
                  </a:outerShdw>
                </a:effectLst>
              </a:rPr>
              <a:pPr>
                <a:defRPr/>
              </a:pPr>
              <a:t>12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7043"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Arial" charset="0"/>
              <a:buAutoNum type="arabicPeriod"/>
              <a:defRPr/>
            </a:pPr>
            <a:r>
              <a:rPr lang="en-US" sz="2400" b="1" smtClean="0">
                <a:solidFill>
                  <a:schemeClr val="accent1"/>
                </a:solidFill>
              </a:rPr>
              <a:t>Metode Garis Lurus (Straight Line Method)</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Dalam metode ini, setiap periode akuntansi diberikan beban yang sama secara merata.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Beban penyusutan dihitung dengan cara mengurangi harga perolehan dengan nilai sisa kemudian dibagi dengan umur ekonomis aktiva tetap tersebut. </a:t>
            </a:r>
          </a:p>
          <a:p>
            <a:pPr marL="857250" lvl="1" indent="-319088" eaLnBrk="1" hangingPunct="1">
              <a:spcBef>
                <a:spcPts val="600"/>
              </a:spcBef>
              <a:buClr>
                <a:schemeClr val="accent1"/>
              </a:buClr>
              <a:defRPr/>
            </a:pPr>
            <a:endParaRPr lang="en-US" sz="20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20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20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Metode ini akan menghasilkan beban penyusutan aktiva tetap yang sama dari tahun ke tahun.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Metode ini juga dapat menghasilkan beban penyusutan berupa persentase dari harga perolehan aktiva tetap.</a:t>
            </a:r>
          </a:p>
        </p:txBody>
      </p:sp>
      <p:sp>
        <p:nvSpPr>
          <p:cNvPr id="4" name="Slide Number Placeholder 3"/>
          <p:cNvSpPr>
            <a:spLocks noGrp="1"/>
          </p:cNvSpPr>
          <p:nvPr>
            <p:ph type="sldNum" sz="quarter" idx="12"/>
          </p:nvPr>
        </p:nvSpPr>
        <p:spPr/>
        <p:txBody>
          <a:bodyPr/>
          <a:lstStyle/>
          <a:p>
            <a:pPr>
              <a:defRPr/>
            </a:pPr>
            <a:fld id="{ECB6E6FA-85ED-4E7F-AFC2-02D8F303588B}" type="slidenum">
              <a:rPr lang="en-US">
                <a:solidFill>
                  <a:schemeClr val="tx2"/>
                </a:solidFill>
                <a:effectLst>
                  <a:outerShdw blurRad="38100" dist="38100" dir="2700000" algn="tl">
                    <a:srgbClr val="000000">
                      <a:alpha val="43137"/>
                    </a:srgbClr>
                  </a:outerShdw>
                </a:effectLst>
              </a:rPr>
              <a:pPr>
                <a:defRPr/>
              </a:pPr>
              <a:t>13</a:t>
            </a:fld>
            <a:endParaRPr lang="en-US">
              <a:solidFill>
                <a:schemeClr val="tx2"/>
              </a:solidFill>
              <a:effectLst>
                <a:outerShdw blurRad="38100" dist="38100" dir="2700000" algn="tl">
                  <a:srgbClr val="000000">
                    <a:alpha val="43137"/>
                  </a:srgbClr>
                </a:outerShdw>
              </a:effectLst>
            </a:endParaRPr>
          </a:p>
        </p:txBody>
      </p:sp>
      <p:pic>
        <p:nvPicPr>
          <p:cNvPr id="870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6925" y="3643313"/>
            <a:ext cx="50053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8067"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a:defRPr/>
            </a:pPr>
            <a:r>
              <a:rPr lang="en-US" sz="2400" b="1" smtClean="0">
                <a:solidFill>
                  <a:schemeClr val="accent1"/>
                </a:solidFill>
              </a:rPr>
              <a:t>Metode Garis Lurus (Straight Line Method)</a:t>
            </a:r>
          </a:p>
          <a:p>
            <a:pPr marL="857250" lvl="1" indent="-412750" eaLnBrk="1" hangingPunct="1">
              <a:spcBef>
                <a:spcPts val="600"/>
              </a:spcBef>
              <a:buClr>
                <a:schemeClr val="accent1"/>
              </a:buClr>
              <a:buFont typeface="Arial" charset="0"/>
              <a:buNone/>
              <a:defRPr/>
            </a:pPr>
            <a:r>
              <a:rPr lang="en-US" sz="2000" smtClean="0">
                <a:effectLst>
                  <a:outerShdw blurRad="38100" dist="38100" dir="2700000" algn="tl">
                    <a:srgbClr val="000000">
                      <a:alpha val="43137"/>
                    </a:srgbClr>
                  </a:outerShdw>
                </a:effectLst>
              </a:rPr>
              <a:t>Contoh: Mesin</a:t>
            </a: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F17F15CC-14EA-487C-95D5-510C993F71E7}" type="slidenum">
              <a:rPr lang="en-US">
                <a:solidFill>
                  <a:schemeClr val="tx2"/>
                </a:solidFill>
                <a:effectLst>
                  <a:outerShdw blurRad="38100" dist="38100" dir="2700000" algn="tl">
                    <a:srgbClr val="000000">
                      <a:alpha val="43137"/>
                    </a:srgbClr>
                  </a:outerShdw>
                </a:effectLst>
              </a:rPr>
              <a:pPr>
                <a:defRPr/>
              </a:pPr>
              <a:t>14</a:t>
            </a:fld>
            <a:endParaRPr lang="en-US">
              <a:solidFill>
                <a:schemeClr val="tx2"/>
              </a:solidFill>
              <a:effectLst>
                <a:outerShdw blurRad="38100" dist="38100" dir="2700000" algn="tl">
                  <a:srgbClr val="000000">
                    <a:alpha val="43137"/>
                  </a:srgbClr>
                </a:outerShdw>
              </a:effectLst>
            </a:endParaRPr>
          </a:p>
        </p:txBody>
      </p:sp>
      <p:pic>
        <p:nvPicPr>
          <p:cNvPr id="880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286000"/>
            <a:ext cx="51054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50" y="3786188"/>
            <a:ext cx="72644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9091"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a:defRPr/>
            </a:pPr>
            <a:r>
              <a:rPr lang="en-US" sz="2400" b="1" smtClean="0">
                <a:solidFill>
                  <a:schemeClr val="accent1"/>
                </a:solidFill>
              </a:rPr>
              <a:t>Metode Garis Lurus (Straight Line Method)</a:t>
            </a:r>
          </a:p>
          <a:p>
            <a:pPr marL="857250" lvl="1" indent="-412750" eaLnBrk="1" hangingPunct="1">
              <a:spcBef>
                <a:spcPts val="600"/>
              </a:spcBef>
              <a:buClr>
                <a:schemeClr val="accent1"/>
              </a:buClr>
              <a:buFont typeface="Arial" charset="0"/>
              <a:buNone/>
              <a:defRPr/>
            </a:pPr>
            <a:r>
              <a:rPr lang="en-US" sz="2000" smtClean="0">
                <a:effectLst>
                  <a:outerShdw blurRad="38100" dist="38100" dir="2700000" algn="tl">
                    <a:srgbClr val="000000">
                      <a:alpha val="43137"/>
                    </a:srgbClr>
                  </a:outerShdw>
                </a:effectLst>
              </a:rPr>
              <a:t>Contoh: Mesin</a:t>
            </a: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Usia mesin tersebut diperkirakan 12 tahun, maka</a:t>
            </a: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Mesin itu dibeli pada bulan April 2010 sehingga dipergunakan selama 9 bulan (April-Desember), maka beban penyusutannya untuk tahun 2010</a:t>
            </a:r>
          </a:p>
        </p:txBody>
      </p:sp>
      <p:sp>
        <p:nvSpPr>
          <p:cNvPr id="4" name="Slide Number Placeholder 3"/>
          <p:cNvSpPr>
            <a:spLocks noGrp="1"/>
          </p:cNvSpPr>
          <p:nvPr>
            <p:ph type="sldNum" sz="quarter" idx="12"/>
          </p:nvPr>
        </p:nvSpPr>
        <p:spPr/>
        <p:txBody>
          <a:bodyPr/>
          <a:lstStyle/>
          <a:p>
            <a:pPr>
              <a:defRPr/>
            </a:pPr>
            <a:fld id="{413DC966-58AA-4631-8962-0FBB57CF3C26}" type="slidenum">
              <a:rPr lang="en-US">
                <a:solidFill>
                  <a:schemeClr val="tx2"/>
                </a:solidFill>
                <a:effectLst>
                  <a:outerShdw blurRad="38100" dist="38100" dir="2700000" algn="tl">
                    <a:srgbClr val="000000">
                      <a:alpha val="43137"/>
                    </a:srgbClr>
                  </a:outerShdw>
                </a:effectLst>
              </a:rPr>
              <a:pPr>
                <a:defRPr/>
              </a:pPr>
              <a:t>15</a:t>
            </a:fld>
            <a:endParaRPr lang="en-US">
              <a:solidFill>
                <a:schemeClr val="tx2"/>
              </a:solidFill>
              <a:effectLst>
                <a:outerShdw blurRad="38100" dist="38100" dir="2700000" algn="tl">
                  <a:srgbClr val="000000">
                    <a:alpha val="43137"/>
                  </a:srgbClr>
                </a:outerShdw>
              </a:effectLst>
            </a:endParaRPr>
          </a:p>
        </p:txBody>
      </p:sp>
      <p:pic>
        <p:nvPicPr>
          <p:cNvPr id="8909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50" y="4297363"/>
            <a:ext cx="19431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475" y="5143500"/>
            <a:ext cx="7404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0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1113" y="2608263"/>
            <a:ext cx="4092575"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0115"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2"/>
              <a:defRPr/>
            </a:pPr>
            <a:r>
              <a:rPr lang="en-US" sz="2400" b="1" smtClean="0">
                <a:solidFill>
                  <a:schemeClr val="accent1"/>
                </a:solidFill>
              </a:rPr>
              <a:t>Metode Jam Jasa (Service Hour Method)</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Dalam metode ini, beban penyusutan selama suatu periode akuntansi dihitung berdasarkan berapa jam aktiva tetap tersebut dipergunakan (semakin lama dipergunakan, semakin besar beban penyusutannya).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Beban penyusutan aktiva tetap dalam suatu periode dihitung dengan cara: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mengurangkan taksiran nilai residu dari harga perolehannya,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membaginya dengan taksiran jam pemakaian total aktiva tetap tersebut sepanjang umur ekonomisnya (hasil pembagian ini adalah </a:t>
            </a:r>
            <a:r>
              <a:rPr lang="en-US" sz="1800" smtClean="0">
                <a:solidFill>
                  <a:schemeClr val="accent1"/>
                </a:solidFill>
                <a:effectLst>
                  <a:outerShdw blurRad="38100" dist="38100" dir="2700000" algn="tl">
                    <a:srgbClr val="000000">
                      <a:alpha val="43137"/>
                    </a:srgbClr>
                  </a:outerShdw>
                </a:effectLst>
              </a:rPr>
              <a:t>beban penyusutan per jam</a:t>
            </a:r>
            <a:r>
              <a:rPr lang="en-US" sz="1800" smtClean="0">
                <a:effectLst>
                  <a:outerShdw blurRad="38100" dist="38100" dir="2700000" algn="tl">
                    <a:srgbClr val="000000">
                      <a:alpha val="43137"/>
                    </a:srgbClr>
                  </a:outerShdw>
                </a:effectLst>
              </a:rPr>
              <a:t>),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mengalikannya dengan jumlah jam aktual pemakaian aktiva tetap selama periode bersangkutan.</a:t>
            </a:r>
          </a:p>
        </p:txBody>
      </p:sp>
      <p:sp>
        <p:nvSpPr>
          <p:cNvPr id="4" name="Slide Number Placeholder 3"/>
          <p:cNvSpPr>
            <a:spLocks noGrp="1"/>
          </p:cNvSpPr>
          <p:nvPr>
            <p:ph type="sldNum" sz="quarter" idx="12"/>
          </p:nvPr>
        </p:nvSpPr>
        <p:spPr/>
        <p:txBody>
          <a:bodyPr/>
          <a:lstStyle/>
          <a:p>
            <a:pPr>
              <a:defRPr/>
            </a:pPr>
            <a:fld id="{80863927-3634-42C7-9838-0E63F92B67F4}" type="slidenum">
              <a:rPr lang="en-US">
                <a:solidFill>
                  <a:schemeClr val="tx2"/>
                </a:solidFill>
                <a:effectLst>
                  <a:outerShdw blurRad="38100" dist="38100" dir="2700000" algn="tl">
                    <a:srgbClr val="000000">
                      <a:alpha val="43137"/>
                    </a:srgbClr>
                  </a:outerShdw>
                </a:effectLst>
              </a:rPr>
              <a:pPr>
                <a:defRPr/>
              </a:pPr>
              <a:t>16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1139"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2"/>
              <a:defRPr/>
            </a:pPr>
            <a:r>
              <a:rPr lang="en-US" sz="2400" b="1" smtClean="0">
                <a:solidFill>
                  <a:schemeClr val="accent1"/>
                </a:solidFill>
              </a:rPr>
              <a:t>Metode Jam Jasa (Service Hour Method)</a:t>
            </a:r>
          </a:p>
          <a:p>
            <a:pPr marL="857250" lvl="1" indent="-412750" eaLnBrk="1" hangingPunct="1">
              <a:spcBef>
                <a:spcPts val="600"/>
              </a:spcBef>
              <a:buClr>
                <a:schemeClr val="accent1"/>
              </a:buClr>
              <a:buFont typeface="Arial" charset="0"/>
              <a:buNone/>
              <a:defRPr/>
            </a:pPr>
            <a:r>
              <a:rPr lang="en-US" sz="2000" smtClean="0">
                <a:effectLst>
                  <a:outerShdw blurRad="38100" dist="38100" dir="2700000" algn="tl">
                    <a:srgbClr val="000000">
                      <a:alpha val="43137"/>
                    </a:srgbClr>
                  </a:outerShdw>
                </a:effectLst>
              </a:rPr>
              <a:t>Contoh: Mesin</a:t>
            </a: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Mesin tersebut diperkirakan memiliki usia 25.000 jam kerja, maka</a:t>
            </a: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Mesin itu dibeli pada bulan April 2010 dan sepanjang tahun itu dipergunakan selama 1.500 jam kerja, maka beban penyusutannya selama tahun 2010 </a:t>
            </a:r>
          </a:p>
        </p:txBody>
      </p:sp>
      <p:sp>
        <p:nvSpPr>
          <p:cNvPr id="4" name="Slide Number Placeholder 3"/>
          <p:cNvSpPr>
            <a:spLocks noGrp="1"/>
          </p:cNvSpPr>
          <p:nvPr>
            <p:ph type="sldNum" sz="quarter" idx="12"/>
          </p:nvPr>
        </p:nvSpPr>
        <p:spPr/>
        <p:txBody>
          <a:bodyPr/>
          <a:lstStyle/>
          <a:p>
            <a:pPr>
              <a:defRPr/>
            </a:pPr>
            <a:fld id="{29E0CCEF-724C-4484-9CF5-A481190A7959}" type="slidenum">
              <a:rPr lang="en-US">
                <a:solidFill>
                  <a:schemeClr val="tx2"/>
                </a:solidFill>
                <a:effectLst>
                  <a:outerShdw blurRad="38100" dist="38100" dir="2700000" algn="tl">
                    <a:srgbClr val="000000">
                      <a:alpha val="43137"/>
                    </a:srgbClr>
                  </a:outerShdw>
                </a:effectLst>
              </a:rPr>
              <a:pPr>
                <a:defRPr/>
              </a:pPr>
              <a:t>17</a:t>
            </a:fld>
            <a:endParaRPr lang="en-US">
              <a:solidFill>
                <a:schemeClr val="tx2"/>
              </a:solidFill>
              <a:effectLst>
                <a:outerShdw blurRad="38100" dist="38100" dir="2700000" algn="tl">
                  <a:srgbClr val="000000">
                    <a:alpha val="43137"/>
                  </a:srgbClr>
                </a:outerShdw>
              </a:effectLst>
            </a:endParaRPr>
          </a:p>
        </p:txBody>
      </p:sp>
      <p:pic>
        <p:nvPicPr>
          <p:cNvPr id="91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311650"/>
            <a:ext cx="2344738"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013" y="5072063"/>
            <a:ext cx="741997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14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0125" y="2643188"/>
            <a:ext cx="46037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2163"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3"/>
              <a:defRPr/>
            </a:pPr>
            <a:r>
              <a:rPr lang="en-US" sz="2400" b="1" smtClean="0">
                <a:solidFill>
                  <a:schemeClr val="accent1"/>
                </a:solidFill>
              </a:rPr>
              <a:t>Metode Hasil Produksi (Productive Output Method)</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Dalam metode ini, penyusutan selama suatu periode akuntansi dihitung berdasarkan berapa banyak produk yang dihasilkan pada suatu periode akuntansi dengan mempergunakan aktiva tetap itu (semakin banyak produk, semakin besar beban penyusutannya).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Besarnya beban penyusutan aktiva tetap dalam suatu periode dihitung dengan cara: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mengurangkan taksiran nilai residu dari harga perolehannya,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membaginya dengan taksiran jumlah produk yang akan dihasilkan oleh aktiva tetap sepanjang umur ekonomisnya (hasil pembagian ini adalah </a:t>
            </a:r>
            <a:r>
              <a:rPr lang="en-US" sz="1800" smtClean="0">
                <a:solidFill>
                  <a:schemeClr val="accent1"/>
                </a:solidFill>
                <a:effectLst>
                  <a:outerShdw blurRad="38100" dist="38100" dir="2700000" algn="tl">
                    <a:srgbClr val="000000">
                      <a:alpha val="43137"/>
                    </a:srgbClr>
                  </a:outerShdw>
                </a:effectLst>
              </a:rPr>
              <a:t>beban penyusutan per unit produk</a:t>
            </a:r>
            <a:r>
              <a:rPr lang="en-US" sz="1800" smtClean="0">
                <a:effectLst>
                  <a:outerShdw blurRad="38100" dist="38100" dir="2700000" algn="tl">
                    <a:srgbClr val="000000">
                      <a:alpha val="43137"/>
                    </a:srgbClr>
                  </a:outerShdw>
                </a:effectLst>
              </a:rPr>
              <a:t>), </a:t>
            </a:r>
          </a:p>
          <a:p>
            <a:pPr marL="1257300" lvl="2"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mengalikannya dengan jumlah unit produk yang dihasilkan secara aktual selama periode bersangkutan.</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E1F31BD4-1091-4E7B-B794-A7D9640CF652}" type="slidenum">
              <a:rPr lang="en-US">
                <a:solidFill>
                  <a:schemeClr val="tx2"/>
                </a:solidFill>
                <a:effectLst>
                  <a:outerShdw blurRad="38100" dist="38100" dir="2700000" algn="tl">
                    <a:srgbClr val="000000">
                      <a:alpha val="43137"/>
                    </a:srgbClr>
                  </a:outerShdw>
                </a:effectLst>
              </a:rPr>
              <a:pPr>
                <a:defRPr/>
              </a:pPr>
              <a:t>18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3187"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3"/>
              <a:defRPr/>
            </a:pPr>
            <a:r>
              <a:rPr lang="en-US" sz="2400" b="1" smtClean="0">
                <a:solidFill>
                  <a:schemeClr val="accent1"/>
                </a:solidFill>
              </a:rPr>
              <a:t>Metode Hasil Produksi (Productive Output Method)</a:t>
            </a:r>
          </a:p>
          <a:p>
            <a:pPr marL="857250" lvl="1" indent="-412750" eaLnBrk="1" hangingPunct="1">
              <a:spcBef>
                <a:spcPts val="600"/>
              </a:spcBef>
              <a:buClr>
                <a:schemeClr val="accent1"/>
              </a:buClr>
              <a:buFont typeface="Arial" charset="0"/>
              <a:buNone/>
              <a:defRPr/>
            </a:pPr>
            <a:r>
              <a:rPr lang="en-US" sz="2000" smtClean="0">
                <a:effectLst>
                  <a:outerShdw blurRad="38100" dist="38100" dir="2700000" algn="tl">
                    <a:srgbClr val="000000">
                      <a:alpha val="43137"/>
                    </a:srgbClr>
                  </a:outerShdw>
                </a:effectLst>
              </a:rPr>
              <a:t>Contoh: Mesin</a:t>
            </a: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Mesin tersebut diperkirakan memiliki hasil produksi total 30.000 ton, maka</a:t>
            </a: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endParaRPr lang="en-US" sz="1800" smtClean="0">
              <a:effectLst>
                <a:outerShdw blurRad="38100" dist="38100" dir="2700000" algn="tl">
                  <a:srgbClr val="000000">
                    <a:alpha val="43137"/>
                  </a:srgbClr>
                </a:outerShdw>
              </a:effectLst>
            </a:endParaRPr>
          </a:p>
          <a:p>
            <a:pPr marL="857250" lvl="1" indent="-319088" eaLnBrk="1" hangingPunct="1">
              <a:spcBef>
                <a:spcPts val="600"/>
              </a:spcBef>
              <a:buClr>
                <a:schemeClr val="accent1"/>
              </a:buClr>
              <a:defRPr/>
            </a:pPr>
            <a:r>
              <a:rPr lang="en-US" sz="1800" smtClean="0">
                <a:effectLst>
                  <a:outerShdw blurRad="38100" dist="38100" dir="2700000" algn="tl">
                    <a:srgbClr val="000000">
                      <a:alpha val="43137"/>
                    </a:srgbClr>
                  </a:outerShdw>
                </a:effectLst>
              </a:rPr>
              <a:t>Mesin itu dibeli pada bulan April 2010 dan sepanjang tahun itu menghasilkan 1.750 ton, maka beban penyusutannya selama tahun 2010 </a:t>
            </a:r>
          </a:p>
        </p:txBody>
      </p:sp>
      <p:sp>
        <p:nvSpPr>
          <p:cNvPr id="4" name="Slide Number Placeholder 3"/>
          <p:cNvSpPr>
            <a:spLocks noGrp="1"/>
          </p:cNvSpPr>
          <p:nvPr>
            <p:ph type="sldNum" sz="quarter" idx="12"/>
          </p:nvPr>
        </p:nvSpPr>
        <p:spPr/>
        <p:txBody>
          <a:bodyPr/>
          <a:lstStyle/>
          <a:p>
            <a:pPr>
              <a:defRPr/>
            </a:pPr>
            <a:fld id="{479AA8D5-A211-442F-9999-97046F70F8A2}" type="slidenum">
              <a:rPr lang="en-US">
                <a:solidFill>
                  <a:schemeClr val="tx2"/>
                </a:solidFill>
                <a:effectLst>
                  <a:outerShdw blurRad="38100" dist="38100" dir="2700000" algn="tl">
                    <a:srgbClr val="000000">
                      <a:alpha val="43137"/>
                    </a:srgbClr>
                  </a:outerShdw>
                </a:effectLst>
              </a:rPr>
              <a:pPr>
                <a:defRPr/>
              </a:pPr>
              <a:t>19</a:t>
            </a:fld>
            <a:endParaRPr lang="en-US">
              <a:solidFill>
                <a:schemeClr val="tx2"/>
              </a:solidFill>
              <a:effectLst>
                <a:outerShdw blurRad="38100" dist="38100" dir="2700000" algn="tl">
                  <a:srgbClr val="000000">
                    <a:alpha val="43137"/>
                  </a:srgbClr>
                </a:outerShdw>
              </a:effectLst>
            </a:endParaRPr>
          </a:p>
        </p:txBody>
      </p:sp>
      <p:pic>
        <p:nvPicPr>
          <p:cNvPr id="931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2633663"/>
            <a:ext cx="44751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4286250"/>
            <a:ext cx="243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738" y="5072063"/>
            <a:ext cx="75025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7337" y="1181869"/>
            <a:ext cx="8569325" cy="1743075"/>
          </a:xfrm>
        </p:spPr>
        <p:txBody>
          <a:bodyPr/>
          <a:lstStyle/>
          <a:p>
            <a:pPr eaLnBrk="1" hangingPunct="1"/>
            <a:r>
              <a:rPr lang="en-US" altLang="en-US" dirty="0" smtClean="0">
                <a:solidFill>
                  <a:schemeClr val="tx1"/>
                </a:solidFill>
                <a:latin typeface="Bodoni MT Black" pitchFamily="18" charset="0"/>
                <a:ea typeface="Trebuchet MS" pitchFamily="34" charset="0"/>
                <a:cs typeface="Trebuchet MS" pitchFamily="34" charset="0"/>
              </a:rPr>
              <a:t>AKUNTANSI KOPERASI </a:t>
            </a:r>
            <a:br>
              <a:rPr lang="en-US" altLang="en-US" dirty="0" smtClean="0">
                <a:solidFill>
                  <a:schemeClr val="tx1"/>
                </a:solidFill>
                <a:latin typeface="Bodoni MT Black" pitchFamily="18" charset="0"/>
                <a:ea typeface="Trebuchet MS" pitchFamily="34" charset="0"/>
                <a:cs typeface="Trebuchet MS" pitchFamily="34" charset="0"/>
              </a:rPr>
            </a:br>
            <a:endParaRPr lang="en-US" altLang="en-US" dirty="0" smtClean="0">
              <a:solidFill>
                <a:schemeClr val="tx1"/>
              </a:solidFill>
              <a:latin typeface="Bodoni MT Black" pitchFamily="18" charset="0"/>
              <a:ea typeface="Trebuchet MS" pitchFamily="34" charset="0"/>
              <a:cs typeface="Trebuchet MS" pitchFamily="34" charset="0"/>
            </a:endParaRPr>
          </a:p>
        </p:txBody>
      </p:sp>
      <p:sp>
        <p:nvSpPr>
          <p:cNvPr id="614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F7B05C-061A-4B30-BD5B-173786E38560}" type="slidenum">
              <a:rPr lang="en-US" altLang="en-US" smtClean="0">
                <a:solidFill>
                  <a:schemeClr val="tx2"/>
                </a:solidFill>
                <a:latin typeface="Rage Italic" pitchFamily="66" charset="0"/>
              </a:rPr>
              <a:pPr eaLnBrk="1" hangingPunct="1"/>
              <a:t>2</a:t>
            </a:fld>
            <a:endParaRPr lang="en-US" altLang="en-US" smtClean="0">
              <a:solidFill>
                <a:schemeClr val="tx2"/>
              </a:solidFill>
              <a:latin typeface="Rage Italic" pitchFamily="66" charset="0"/>
            </a:endParaRPr>
          </a:p>
        </p:txBody>
      </p:sp>
      <p:sp>
        <p:nvSpPr>
          <p:cNvPr id="5" name="Title 4"/>
          <p:cNvSpPr>
            <a:spLocks noGrp="1"/>
          </p:cNvSpPr>
          <p:nvPr/>
        </p:nvSpPr>
        <p:spPr bwMode="auto">
          <a:xfrm>
            <a:off x="381000" y="3500438"/>
            <a:ext cx="8382000"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lgn="l" rtl="0" eaLnBrk="0" fontAlgn="base" hangingPunct="0">
              <a:spcBef>
                <a:spcPct val="0"/>
              </a:spcBef>
              <a:spcAft>
                <a:spcPct val="0"/>
              </a:spcAft>
              <a:defRPr sz="4000" b="1" kern="1200" cap="all">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algn="ctr" eaLnBrk="1" fontAlgn="auto" hangingPunct="1">
              <a:spcAft>
                <a:spcPts val="0"/>
              </a:spcAft>
              <a:defRPr/>
            </a:pPr>
            <a:r>
              <a:rPr lang="en-US" sz="5400" dirty="0" err="1" smtClean="0">
                <a:effectLst>
                  <a:outerShdw blurRad="38100" dist="38100" dir="2700000" algn="tl">
                    <a:srgbClr val="000000">
                      <a:alpha val="43137"/>
                    </a:srgbClr>
                  </a:outerShdw>
                </a:effectLst>
                <a:latin typeface="Algerian" panose="04020705040A02060702" pitchFamily="82" charset="0"/>
              </a:rPr>
              <a:t>Aktiva</a:t>
            </a:r>
            <a:r>
              <a:rPr lang="en-US" sz="5400" dirty="0" smtClean="0">
                <a:effectLst>
                  <a:outerShdw blurRad="38100" dist="38100" dir="2700000" algn="tl">
                    <a:srgbClr val="000000">
                      <a:alpha val="43137"/>
                    </a:srgbClr>
                  </a:outerShdw>
                </a:effectLst>
                <a:latin typeface="Algerian" panose="04020705040A02060702" pitchFamily="82" charset="0"/>
              </a:rPr>
              <a:t> </a:t>
            </a:r>
            <a:r>
              <a:rPr lang="en-US" sz="5400" dirty="0" err="1" smtClean="0">
                <a:effectLst>
                  <a:outerShdw blurRad="38100" dist="38100" dir="2700000" algn="tl">
                    <a:srgbClr val="000000">
                      <a:alpha val="43137"/>
                    </a:srgbClr>
                  </a:outerShdw>
                </a:effectLst>
                <a:latin typeface="Algerian" panose="04020705040A02060702" pitchFamily="82" charset="0"/>
              </a:rPr>
              <a:t>Tetap</a:t>
            </a:r>
            <a:endParaRPr lang="en-US" sz="5400" b="0" dirty="0" smtClean="0">
              <a:solidFill>
                <a:schemeClr val="accent2">
                  <a:lumMod val="50000"/>
                </a:schemeClr>
              </a:solidFill>
              <a:effectLst>
                <a:outerShdw blurRad="38100" dist="38100" dir="2700000" algn="tl">
                  <a:srgbClr val="000000">
                    <a:alpha val="43137"/>
                  </a:srgbClr>
                </a:outerShdw>
              </a:effectLst>
              <a:latin typeface="Bauhaus 93" panose="04030905020B02020C02" pitchFamily="82" charset="0"/>
            </a:endParaRPr>
          </a:p>
        </p:txBody>
      </p:sp>
    </p:spTree>
    <p:extLst>
      <p:ext uri="{BB962C8B-B14F-4D97-AF65-F5344CB8AC3E}">
        <p14:creationId xmlns:p14="http://schemas.microsoft.com/office/powerpoint/2010/main" val="4122849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4211"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4"/>
              <a:defRPr/>
            </a:pPr>
            <a:r>
              <a:rPr lang="en-US" sz="2400" b="1" smtClean="0">
                <a:solidFill>
                  <a:schemeClr val="accent1"/>
                </a:solidFill>
              </a:rPr>
              <a:t>Metode Beban Menurun (Reducing Charge Method)</a:t>
            </a:r>
          </a:p>
          <a:p>
            <a:pPr marL="901700" lvl="1" indent="-365125" eaLnBrk="1" hangingPunct="1">
              <a:spcBef>
                <a:spcPts val="600"/>
              </a:spcBef>
              <a:buClr>
                <a:schemeClr val="accent1"/>
              </a:buClr>
              <a:buFont typeface="+mj-lt"/>
              <a:buAutoNum type="alphaLcPeriod"/>
              <a:defRPr/>
            </a:pPr>
            <a:r>
              <a:rPr lang="en-US" sz="2000" smtClean="0">
                <a:effectLst>
                  <a:outerShdw blurRad="38100" dist="38100" dir="2700000" algn="tl">
                    <a:srgbClr val="000000">
                      <a:alpha val="43137"/>
                    </a:srgbClr>
                  </a:outerShdw>
                </a:effectLst>
              </a:rPr>
              <a:t>Metode Jumlah Angka Tahun (</a:t>
            </a:r>
            <a:r>
              <a:rPr lang="en-US" sz="2000" smtClean="0">
                <a:solidFill>
                  <a:schemeClr val="accent1"/>
                </a:solidFill>
                <a:effectLst>
                  <a:outerShdw blurRad="38100" dist="38100" dir="2700000" algn="tl">
                    <a:srgbClr val="000000">
                      <a:alpha val="43137"/>
                    </a:srgbClr>
                  </a:outerShdw>
                </a:effectLst>
              </a:rPr>
              <a:t>Sum Of Years’ Digits Method</a:t>
            </a:r>
            <a:r>
              <a:rPr lang="en-US" sz="2000" smtClean="0">
                <a:effectLst>
                  <a:outerShdw blurRad="38100" dist="38100" dir="2700000" algn="tl">
                    <a:srgbClr val="000000">
                      <a:alpha val="43137"/>
                    </a:srgbClr>
                  </a:outerShdw>
                </a:effectLst>
              </a:rPr>
              <a:t>)</a:t>
            </a:r>
          </a:p>
          <a:p>
            <a:pPr marL="901700" lvl="1" indent="-365125" eaLnBrk="1" hangingPunct="1">
              <a:spcBef>
                <a:spcPts val="600"/>
              </a:spcBef>
              <a:buClr>
                <a:schemeClr val="accent1"/>
              </a:buClr>
              <a:buFont typeface="+mj-lt"/>
              <a:buAutoNum type="alphaLcPeriod"/>
              <a:defRPr/>
            </a:pPr>
            <a:r>
              <a:rPr lang="en-US" sz="2000" smtClean="0">
                <a:effectLst>
                  <a:outerShdw blurRad="38100" dist="38100" dir="2700000" algn="tl">
                    <a:srgbClr val="000000">
                      <a:alpha val="43137"/>
                    </a:srgbClr>
                  </a:outerShdw>
                </a:effectLst>
              </a:rPr>
              <a:t>Metode Saldo Menurun (</a:t>
            </a:r>
            <a:r>
              <a:rPr lang="en-US" sz="2000" smtClean="0">
                <a:solidFill>
                  <a:schemeClr val="accent1"/>
                </a:solidFill>
                <a:effectLst>
                  <a:outerShdw blurRad="38100" dist="38100" dir="2700000" algn="tl">
                    <a:srgbClr val="000000">
                      <a:alpha val="43137"/>
                    </a:srgbClr>
                  </a:outerShdw>
                </a:effectLst>
              </a:rPr>
              <a:t>Declining Balance Method</a:t>
            </a:r>
            <a:r>
              <a:rPr lang="en-US" sz="2000" smtClean="0">
                <a:effectLst>
                  <a:outerShdw blurRad="38100" dist="38100" dir="2700000" algn="tl">
                    <a:srgbClr val="000000">
                      <a:alpha val="43137"/>
                    </a:srgbClr>
                  </a:outerShdw>
                </a:effectLst>
              </a:rPr>
              <a:t>)</a:t>
            </a:r>
          </a:p>
          <a:p>
            <a:pPr marL="901700" lvl="1" indent="-365125" eaLnBrk="1" hangingPunct="1">
              <a:spcBef>
                <a:spcPts val="600"/>
              </a:spcBef>
              <a:buClr>
                <a:schemeClr val="accent1"/>
              </a:buClr>
              <a:buFont typeface="+mj-lt"/>
              <a:buAutoNum type="alphaLcPeriod"/>
              <a:defRPr/>
            </a:pPr>
            <a:r>
              <a:rPr lang="en-US" sz="2000" smtClean="0">
                <a:effectLst>
                  <a:outerShdw blurRad="38100" dist="38100" dir="2700000" algn="tl">
                    <a:srgbClr val="000000">
                      <a:alpha val="43137"/>
                    </a:srgbClr>
                  </a:outerShdw>
                </a:effectLst>
              </a:rPr>
              <a:t>Metode Saldo Menurun Berganda (</a:t>
            </a:r>
            <a:r>
              <a:rPr lang="en-US" sz="2000" smtClean="0">
                <a:solidFill>
                  <a:schemeClr val="accent1"/>
                </a:solidFill>
                <a:effectLst>
                  <a:outerShdw blurRad="38100" dist="38100" dir="2700000" algn="tl">
                    <a:srgbClr val="000000">
                      <a:alpha val="43137"/>
                    </a:srgbClr>
                  </a:outerShdw>
                </a:effectLst>
              </a:rPr>
              <a:t>Double Declining Balance Method</a:t>
            </a:r>
            <a:r>
              <a:rPr lang="en-US" sz="2000" smtClean="0">
                <a:effectLst>
                  <a:outerShdw blurRad="38100" dist="38100" dir="2700000" algn="tl">
                    <a:srgbClr val="000000">
                      <a:alpha val="43137"/>
                    </a:srgbClr>
                  </a:outerShdw>
                </a:effectLst>
              </a:rPr>
              <a:t>)</a:t>
            </a:r>
          </a:p>
          <a:p>
            <a:pPr marL="901700" lvl="1" indent="-365125" eaLnBrk="1" hangingPunct="1">
              <a:spcBef>
                <a:spcPts val="600"/>
              </a:spcBef>
              <a:buClr>
                <a:schemeClr val="accent1"/>
              </a:buClr>
              <a:buFont typeface="+mj-lt"/>
              <a:buAutoNum type="alphaLcPeriod"/>
              <a:defRPr/>
            </a:pPr>
            <a:r>
              <a:rPr lang="en-US" sz="2000" smtClean="0">
                <a:effectLst>
                  <a:outerShdw blurRad="38100" dist="38100" dir="2700000" algn="tl">
                    <a:srgbClr val="000000">
                      <a:alpha val="43137"/>
                    </a:srgbClr>
                  </a:outerShdw>
                </a:effectLst>
              </a:rPr>
              <a:t>Metode Tarif Menurun (</a:t>
            </a:r>
            <a:r>
              <a:rPr lang="en-US" sz="2000" smtClean="0">
                <a:solidFill>
                  <a:schemeClr val="accent1"/>
                </a:solidFill>
                <a:effectLst>
                  <a:outerShdw blurRad="38100" dist="38100" dir="2700000" algn="tl">
                    <a:srgbClr val="000000">
                      <a:alpha val="43137"/>
                    </a:srgbClr>
                  </a:outerShdw>
                </a:effectLst>
              </a:rPr>
              <a:t>Declining Rate on Cost Method</a:t>
            </a:r>
            <a:r>
              <a:rPr lang="en-US" sz="2000" smtClean="0">
                <a:effectLst>
                  <a:outerShdw blurRad="38100" dist="38100" dir="2700000" algn="tl">
                    <a:srgbClr val="000000">
                      <a:alpha val="43137"/>
                    </a:srgbClr>
                  </a:outerShdw>
                </a:effectLst>
              </a:rPr>
              <a:t>)</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E7B2193F-9CD5-4D07-9B79-60A576067D49}" type="slidenum">
              <a:rPr lang="en-US">
                <a:solidFill>
                  <a:schemeClr val="tx2"/>
                </a:solidFill>
                <a:effectLst>
                  <a:outerShdw blurRad="38100" dist="38100" dir="2700000" algn="tl">
                    <a:srgbClr val="000000">
                      <a:alpha val="43137"/>
                    </a:srgbClr>
                  </a:outerShdw>
                </a:effectLst>
              </a:rPr>
              <a:pPr>
                <a:defRPr/>
              </a:pPr>
              <a:t>20</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5235"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4"/>
              <a:defRPr/>
            </a:pPr>
            <a:r>
              <a:rPr lang="en-US" sz="2400" b="1" smtClean="0">
                <a:solidFill>
                  <a:schemeClr val="accent1"/>
                </a:solidFill>
              </a:rPr>
              <a:t>Metode Beban Menurun (Reducing Charge Method)</a:t>
            </a:r>
          </a:p>
          <a:p>
            <a:pPr marL="901700" lvl="1" indent="-457200" eaLnBrk="1" hangingPunct="1">
              <a:spcBef>
                <a:spcPts val="600"/>
              </a:spcBef>
              <a:buClr>
                <a:schemeClr val="accent1"/>
              </a:buClr>
              <a:buFont typeface="Arial" charset="0"/>
              <a:buNone/>
              <a:defRPr/>
            </a:pPr>
            <a:r>
              <a:rPr lang="en-US" sz="2000" smtClean="0">
                <a:solidFill>
                  <a:schemeClr val="accent1"/>
                </a:solidFill>
                <a:effectLst>
                  <a:outerShdw blurRad="38100" dist="38100" dir="2700000" algn="tl">
                    <a:srgbClr val="000000">
                      <a:alpha val="43137"/>
                    </a:srgbClr>
                  </a:outerShdw>
                </a:effectLst>
              </a:rPr>
              <a:t>Metode Jumlah Angka Tahun</a:t>
            </a:r>
            <a:endParaRPr lang="en-US"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r>
              <a:rPr lang="sv-SE" sz="2000" smtClean="0">
                <a:effectLst>
                  <a:outerShdw blurRad="38100" dist="38100" dir="2700000" algn="tl">
                    <a:srgbClr val="000000">
                      <a:alpha val="43137"/>
                    </a:srgbClr>
                  </a:outerShdw>
                </a:effectLst>
              </a:rPr>
              <a:t>Dalam metode ini, penyusutan selama suatu periode akuntansi dihitung dengan cara mengalikan harga perolehan aktiva tetap (yang telah dikurangi dengan nilai sisanya) dengan </a:t>
            </a:r>
            <a:r>
              <a:rPr lang="sv-SE" sz="2000" i="1" smtClean="0">
                <a:effectLst>
                  <a:outerShdw blurRad="38100" dist="38100" dir="2700000" algn="tl">
                    <a:srgbClr val="000000">
                      <a:alpha val="43137"/>
                    </a:srgbClr>
                  </a:outerShdw>
                </a:effectLst>
              </a:rPr>
              <a:t>bagian pengurang </a:t>
            </a:r>
            <a:r>
              <a:rPr lang="sv-SE" sz="2000" smtClean="0">
                <a:effectLst>
                  <a:outerShdw blurRad="38100" dist="38100" dir="2700000" algn="tl">
                    <a:srgbClr val="000000">
                      <a:alpha val="43137"/>
                    </a:srgbClr>
                  </a:outerShdw>
                </a:effectLst>
              </a:rPr>
              <a:t>yang setiap tahun nilainya selalu berkurang. </a:t>
            </a:r>
          </a:p>
          <a:p>
            <a:pPr marL="1301750" lvl="2" indent="-320675" eaLnBrk="1" hangingPunct="1">
              <a:spcBef>
                <a:spcPts val="600"/>
              </a:spcBef>
              <a:buClr>
                <a:schemeClr val="accent1"/>
              </a:buClr>
              <a:defRPr/>
            </a:pPr>
            <a:r>
              <a:rPr lang="sv-SE" sz="1800" smtClean="0">
                <a:solidFill>
                  <a:schemeClr val="accent1"/>
                </a:solidFill>
                <a:effectLst>
                  <a:outerShdw blurRad="38100" dist="38100" dir="2700000" algn="tl">
                    <a:srgbClr val="000000">
                      <a:alpha val="43137"/>
                    </a:srgbClr>
                  </a:outerShdw>
                </a:effectLst>
              </a:rPr>
              <a:t>Bagian pengurang </a:t>
            </a:r>
            <a:r>
              <a:rPr lang="sv-SE" sz="1800" smtClean="0">
                <a:effectLst>
                  <a:outerShdw blurRad="38100" dist="38100" dir="2700000" algn="tl">
                    <a:srgbClr val="000000">
                      <a:alpha val="43137"/>
                    </a:srgbClr>
                  </a:outerShdw>
                </a:effectLst>
              </a:rPr>
              <a:t>tersebut dihitung dengan cara membagi bobot untuk tahun bersangkutan dengan jumlah angka tahun selama umur ekonomis aktiva.</a:t>
            </a:r>
          </a:p>
        </p:txBody>
      </p:sp>
      <p:sp>
        <p:nvSpPr>
          <p:cNvPr id="4" name="Slide Number Placeholder 3"/>
          <p:cNvSpPr>
            <a:spLocks noGrp="1"/>
          </p:cNvSpPr>
          <p:nvPr>
            <p:ph type="sldNum" sz="quarter" idx="12"/>
          </p:nvPr>
        </p:nvSpPr>
        <p:spPr/>
        <p:txBody>
          <a:bodyPr/>
          <a:lstStyle/>
          <a:p>
            <a:pPr>
              <a:defRPr/>
            </a:pPr>
            <a:fld id="{3A056F14-7F7C-4F73-905A-85270CBCDBBD}" type="slidenum">
              <a:rPr lang="en-US">
                <a:solidFill>
                  <a:schemeClr val="tx2"/>
                </a:solidFill>
                <a:effectLst>
                  <a:outerShdw blurRad="38100" dist="38100" dir="2700000" algn="tl">
                    <a:srgbClr val="000000">
                      <a:alpha val="43137"/>
                    </a:srgbClr>
                  </a:outerShdw>
                </a:effectLst>
              </a:rPr>
              <a:pPr>
                <a:defRPr/>
              </a:pPr>
              <a:t>21</a:t>
            </a:fld>
            <a:endParaRPr lang="en-US">
              <a:solidFill>
                <a:schemeClr val="tx2"/>
              </a:solidFill>
              <a:effectLst>
                <a:outerShdw blurRad="38100" dist="38100" dir="2700000" algn="tl">
                  <a:srgbClr val="000000">
                    <a:alpha val="43137"/>
                  </a:srgbClr>
                </a:outerShdw>
              </a:effectLst>
            </a:endParaRPr>
          </a:p>
        </p:txBody>
      </p:sp>
      <p:pic>
        <p:nvPicPr>
          <p:cNvPr id="952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638" y="4572000"/>
            <a:ext cx="710723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6259"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4"/>
              <a:defRPr/>
            </a:pPr>
            <a:r>
              <a:rPr lang="en-US" sz="2400" b="1" smtClean="0">
                <a:solidFill>
                  <a:schemeClr val="accent1"/>
                </a:solidFill>
              </a:rPr>
              <a:t>Metode Beban Menurun (Reducing Charge Method)</a:t>
            </a:r>
          </a:p>
          <a:p>
            <a:pPr marL="901700" lvl="1" indent="-457200" eaLnBrk="1" hangingPunct="1">
              <a:spcBef>
                <a:spcPts val="600"/>
              </a:spcBef>
              <a:buClr>
                <a:schemeClr val="accent1"/>
              </a:buClr>
              <a:buFont typeface="Arial" charset="0"/>
              <a:buNone/>
              <a:defRPr/>
            </a:pPr>
            <a:r>
              <a:rPr lang="en-US" sz="2000" smtClean="0">
                <a:solidFill>
                  <a:schemeClr val="accent1"/>
                </a:solidFill>
                <a:effectLst>
                  <a:outerShdw blurRad="38100" dist="38100" dir="2700000" algn="tl">
                    <a:srgbClr val="000000">
                      <a:alpha val="43137"/>
                    </a:srgbClr>
                  </a:outerShdw>
                </a:effectLst>
              </a:rPr>
              <a:t>Metode Jumlah Angka Tahun</a:t>
            </a:r>
            <a:endParaRPr lang="en-US"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r>
              <a:rPr lang="sv-SE" sz="2000" smtClean="0">
                <a:effectLst>
                  <a:outerShdw blurRad="38100" dist="38100" dir="2700000" algn="tl">
                    <a:srgbClr val="000000">
                      <a:alpha val="43137"/>
                    </a:srgbClr>
                  </a:outerShdw>
                </a:effectLst>
              </a:rPr>
              <a:t>Beban penyusutan aktiva tetap akan semakin berkurang dari tahun ke tahun. </a:t>
            </a:r>
          </a:p>
        </p:txBody>
      </p:sp>
      <p:sp>
        <p:nvSpPr>
          <p:cNvPr id="4" name="Slide Number Placeholder 3"/>
          <p:cNvSpPr>
            <a:spLocks noGrp="1"/>
          </p:cNvSpPr>
          <p:nvPr>
            <p:ph type="sldNum" sz="quarter" idx="12"/>
          </p:nvPr>
        </p:nvSpPr>
        <p:spPr/>
        <p:txBody>
          <a:bodyPr/>
          <a:lstStyle/>
          <a:p>
            <a:pPr>
              <a:defRPr/>
            </a:pPr>
            <a:fld id="{A3EB60FA-A8BE-4176-9E6B-5E6CB0EAF829}" type="slidenum">
              <a:rPr lang="en-US">
                <a:solidFill>
                  <a:schemeClr val="tx2"/>
                </a:solidFill>
                <a:effectLst>
                  <a:outerShdw blurRad="38100" dist="38100" dir="2700000" algn="tl">
                    <a:srgbClr val="000000">
                      <a:alpha val="43137"/>
                    </a:srgbClr>
                  </a:outerShdw>
                </a:effectLst>
              </a:rPr>
              <a:pPr>
                <a:defRPr/>
              </a:pPr>
              <a:t>22</a:t>
            </a:fld>
            <a:endParaRPr lang="en-US">
              <a:solidFill>
                <a:schemeClr val="tx2"/>
              </a:solidFill>
              <a:effectLst>
                <a:outerShdw blurRad="38100" dist="38100" dir="2700000" algn="tl">
                  <a:srgbClr val="000000">
                    <a:alpha val="43137"/>
                  </a:srgbClr>
                </a:outerShdw>
              </a:effectLst>
            </a:endParaRPr>
          </a:p>
        </p:txBody>
      </p:sp>
      <p:pic>
        <p:nvPicPr>
          <p:cNvPr id="9626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3" y="3143250"/>
            <a:ext cx="7694612"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7283" name="Title 1"/>
          <p:cNvSpPr>
            <a:spLocks noGrp="1"/>
          </p:cNvSpPr>
          <p:nvPr>
            <p:ph type="title"/>
          </p:nvPr>
        </p:nvSpPr>
        <p:spPr/>
        <p:txBody>
          <a:bodyPr/>
          <a:lstStyle/>
          <a:p>
            <a:pPr algn="l" eaLnBrk="1" hangingPunct="1"/>
            <a:r>
              <a:rPr lang="en-US" altLang="en-US" sz="4000" smtClean="0">
                <a:solidFill>
                  <a:schemeClr val="accent1"/>
                </a:solidFill>
              </a:rPr>
              <a:t>Metode Penghitungan Penyusutan</a:t>
            </a:r>
          </a:p>
        </p:txBody>
      </p:sp>
      <p:sp>
        <p:nvSpPr>
          <p:cNvPr id="87044"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buFont typeface="+mj-lt"/>
              <a:buAutoNum type="arabicPeriod" startAt="4"/>
              <a:defRPr/>
            </a:pPr>
            <a:r>
              <a:rPr lang="en-US" sz="2400" b="1" smtClean="0">
                <a:solidFill>
                  <a:schemeClr val="accent1"/>
                </a:solidFill>
              </a:rPr>
              <a:t>Metode Beban Menurun (Reducing Charge Method)</a:t>
            </a:r>
          </a:p>
          <a:p>
            <a:pPr marL="901700" lvl="1" indent="-457200" eaLnBrk="1" hangingPunct="1">
              <a:spcBef>
                <a:spcPts val="600"/>
              </a:spcBef>
              <a:buClr>
                <a:schemeClr val="accent1"/>
              </a:buClr>
              <a:buFont typeface="Arial" charset="0"/>
              <a:buNone/>
              <a:defRPr/>
            </a:pPr>
            <a:r>
              <a:rPr lang="en-US" sz="2000" smtClean="0">
                <a:solidFill>
                  <a:schemeClr val="accent1"/>
                </a:solidFill>
                <a:effectLst>
                  <a:outerShdw blurRad="38100" dist="38100" dir="2700000" algn="tl">
                    <a:srgbClr val="000000">
                      <a:alpha val="43137"/>
                    </a:srgbClr>
                  </a:outerShdw>
                </a:effectLst>
              </a:rPr>
              <a:t>Metode Jumlah Angka Tahun</a:t>
            </a:r>
            <a:endParaRPr lang="en-US"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r>
              <a:rPr lang="sv-SE" sz="2000" smtClean="0">
                <a:effectLst>
                  <a:outerShdw blurRad="38100" dist="38100" dir="2700000" algn="tl">
                    <a:srgbClr val="000000">
                      <a:alpha val="43137"/>
                    </a:srgbClr>
                  </a:outerShdw>
                </a:effectLst>
              </a:rPr>
              <a:t>Jumlah bobot keseluruhan (jika jumlah tahun umur ekonomis aktiva tetap cukup banyak) dihitung dengan cara</a:t>
            </a:r>
          </a:p>
          <a:p>
            <a:pPr marL="901700" lvl="1" indent="-365125" eaLnBrk="1" hangingPunct="1">
              <a:spcBef>
                <a:spcPts val="600"/>
              </a:spcBef>
              <a:buClr>
                <a:schemeClr val="accent1"/>
              </a:buClr>
              <a:defRPr/>
            </a:pPr>
            <a:endParaRPr lang="sv-SE"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endParaRPr lang="sv-SE"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endParaRPr lang="sv-SE" sz="2000" smtClean="0">
              <a:effectLst>
                <a:outerShdw blurRad="38100" dist="38100" dir="2700000" algn="tl">
                  <a:srgbClr val="000000">
                    <a:alpha val="43137"/>
                  </a:srgbClr>
                </a:outerShdw>
              </a:effectLst>
            </a:endParaRPr>
          </a:p>
          <a:p>
            <a:pPr marL="901700" lvl="1" indent="-365125" eaLnBrk="1" hangingPunct="1">
              <a:spcBef>
                <a:spcPts val="600"/>
              </a:spcBef>
              <a:buClr>
                <a:schemeClr val="accent1"/>
              </a:buClr>
              <a:defRPr/>
            </a:pPr>
            <a:r>
              <a:rPr lang="sv-SE" sz="1800" i="1" smtClean="0">
                <a:effectLst>
                  <a:outerShdw blurRad="38100" dist="38100" dir="2700000" algn="tl">
                    <a:srgbClr val="000000">
                      <a:alpha val="43137"/>
                    </a:srgbClr>
                  </a:outerShdw>
                </a:effectLst>
              </a:rPr>
              <a:t>Catatan:  n</a:t>
            </a:r>
            <a:r>
              <a:rPr lang="sv-SE" sz="1800" smtClean="0">
                <a:effectLst>
                  <a:outerShdw blurRad="38100" dist="38100" dir="2700000" algn="tl">
                    <a:srgbClr val="000000">
                      <a:alpha val="43137"/>
                    </a:srgbClr>
                  </a:outerShdw>
                </a:effectLst>
              </a:rPr>
              <a:t> = taksiran umur ekonomis aktiva tetap.</a:t>
            </a:r>
          </a:p>
        </p:txBody>
      </p:sp>
      <p:sp>
        <p:nvSpPr>
          <p:cNvPr id="4" name="Slide Number Placeholder 3"/>
          <p:cNvSpPr>
            <a:spLocks noGrp="1"/>
          </p:cNvSpPr>
          <p:nvPr>
            <p:ph type="sldNum" sz="quarter" idx="12"/>
          </p:nvPr>
        </p:nvSpPr>
        <p:spPr/>
        <p:txBody>
          <a:bodyPr/>
          <a:lstStyle/>
          <a:p>
            <a:pPr>
              <a:defRPr/>
            </a:pPr>
            <a:fld id="{CFBCB704-E4AD-4F6E-A92A-081BCF0C36C9}" type="slidenum">
              <a:rPr lang="en-US">
                <a:solidFill>
                  <a:schemeClr val="tx2"/>
                </a:solidFill>
                <a:effectLst>
                  <a:outerShdw blurRad="38100" dist="38100" dir="2700000" algn="tl">
                    <a:srgbClr val="000000">
                      <a:alpha val="43137"/>
                    </a:srgbClr>
                  </a:outerShdw>
                </a:effectLst>
              </a:rPr>
              <a:pPr>
                <a:defRPr/>
              </a:pPr>
              <a:t>23</a:t>
            </a:fld>
            <a:endParaRPr lang="en-US">
              <a:solidFill>
                <a:schemeClr val="tx2"/>
              </a:solidFill>
              <a:effectLst>
                <a:outerShdw blurRad="38100" dist="38100" dir="2700000" algn="tl">
                  <a:srgbClr val="000000">
                    <a:alpha val="43137"/>
                  </a:srgbClr>
                </a:outerShdw>
              </a:effectLst>
            </a:endParaRPr>
          </a:p>
        </p:txBody>
      </p:sp>
      <p:pic>
        <p:nvPicPr>
          <p:cNvPr id="9728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4450" y="2928938"/>
            <a:ext cx="39751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0" y="4551363"/>
            <a:ext cx="1714500" cy="137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8307" name="Title 1"/>
          <p:cNvSpPr>
            <a:spLocks noGrp="1"/>
          </p:cNvSpPr>
          <p:nvPr>
            <p:ph type="title"/>
          </p:nvPr>
        </p:nvSpPr>
        <p:spPr/>
        <p:txBody>
          <a:bodyPr/>
          <a:lstStyle/>
          <a:p>
            <a:pPr algn="l" eaLnBrk="1" hangingPunct="1"/>
            <a:r>
              <a:rPr lang="en-US" altLang="en-US" smtClean="0">
                <a:solidFill>
                  <a:schemeClr val="accent1"/>
                </a:solidFill>
              </a:rPr>
              <a:t>Penjualan Aktiva Tetap</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defRPr/>
            </a:pPr>
            <a:r>
              <a:rPr lang="en-US" sz="2400" smtClean="0"/>
              <a:t>Ada kemungkinan aktiva tetap diputuskan untuk dijual oleh koperasi karena berbagai pertimbangan, meski belum habis umur ekonomisnya. </a:t>
            </a:r>
          </a:p>
          <a:p>
            <a:pPr marL="363538" indent="-363538" eaLnBrk="1" hangingPunct="1">
              <a:spcBef>
                <a:spcPts val="600"/>
              </a:spcBef>
              <a:buClr>
                <a:schemeClr val="accent1"/>
              </a:buClr>
              <a:defRPr/>
            </a:pPr>
            <a:r>
              <a:rPr lang="en-US" sz="2400" smtClean="0"/>
              <a:t>Dalam penjualan aktiva tetap, yang perlu dilihat adalah </a:t>
            </a:r>
            <a:r>
              <a:rPr lang="en-US" sz="2400" i="1" smtClean="0"/>
              <a:t>nilai buku </a:t>
            </a:r>
            <a:r>
              <a:rPr lang="en-US" sz="2400" smtClean="0"/>
              <a:t>aktiva tetap tersebut pada tanggal terjadinya transaksi penjualan.</a:t>
            </a:r>
          </a:p>
          <a:p>
            <a:pPr marL="763588" lvl="1" indent="-363538"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Nilai buku </a:t>
            </a:r>
            <a:r>
              <a:rPr lang="en-US" sz="2000" smtClean="0">
                <a:effectLst>
                  <a:outerShdw blurRad="38100" dist="38100" dir="2700000" algn="tl">
                    <a:srgbClr val="000000">
                      <a:alpha val="43137"/>
                    </a:srgbClr>
                  </a:outerShdw>
                </a:effectLst>
              </a:rPr>
              <a:t>adalah harga perolehan aktiva dikurangi akumulasi penyusutan aktiva tetap yang bersangkutan. </a:t>
            </a:r>
          </a:p>
          <a:p>
            <a:pPr marL="363538" indent="-363538" eaLnBrk="1" hangingPunct="1">
              <a:spcBef>
                <a:spcPts val="600"/>
              </a:spcBef>
              <a:buClr>
                <a:schemeClr val="accent1"/>
              </a:buClr>
              <a:defRPr/>
            </a:pPr>
            <a:r>
              <a:rPr lang="en-US" sz="2400" smtClean="0">
                <a:solidFill>
                  <a:schemeClr val="accent1"/>
                </a:solidFill>
              </a:rPr>
              <a:t>Selisih</a:t>
            </a:r>
            <a:r>
              <a:rPr lang="en-US" sz="2400" smtClean="0"/>
              <a:t> antara nilai buku dengan jumlah uang yang diterima diakui sebagai laba atau rugi penjualan aktiva tetap.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Selisih </a:t>
            </a:r>
            <a:r>
              <a:rPr lang="en-US" sz="2000" i="1" smtClean="0">
                <a:effectLst>
                  <a:outerShdw blurRad="38100" dist="38100" dir="2700000" algn="tl">
                    <a:srgbClr val="000000">
                      <a:alpha val="43137"/>
                    </a:srgbClr>
                  </a:outerShdw>
                </a:effectLst>
              </a:rPr>
              <a:t>lebih</a:t>
            </a:r>
            <a:r>
              <a:rPr lang="en-US" sz="2000" smtClean="0">
                <a:effectLst>
                  <a:outerShdw blurRad="38100" dist="38100" dir="2700000" algn="tl">
                    <a:srgbClr val="000000">
                      <a:alpha val="43137"/>
                    </a:srgbClr>
                  </a:outerShdw>
                </a:effectLst>
              </a:rPr>
              <a:t> akan diakui sebagai laba penjualan aktiva tetap.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Selisih </a:t>
            </a:r>
            <a:r>
              <a:rPr lang="en-US" sz="2000" i="1" smtClean="0">
                <a:effectLst>
                  <a:outerShdw blurRad="38100" dist="38100" dir="2700000" algn="tl">
                    <a:srgbClr val="000000">
                      <a:alpha val="43137"/>
                    </a:srgbClr>
                  </a:outerShdw>
                </a:effectLst>
              </a:rPr>
              <a:t>negatif</a:t>
            </a:r>
            <a:r>
              <a:rPr lang="en-US" sz="2000" smtClean="0">
                <a:effectLst>
                  <a:outerShdw blurRad="38100" dist="38100" dir="2700000" algn="tl">
                    <a:srgbClr val="000000">
                      <a:alpha val="43137"/>
                    </a:srgbClr>
                  </a:outerShdw>
                </a:effectLst>
              </a:rPr>
              <a:t> akan diakui sebagai rugi penjualan aktiva tetap.</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C1CC3478-BE41-442B-9BDC-D8DABD300963}" type="slidenum">
              <a:rPr lang="en-US">
                <a:solidFill>
                  <a:schemeClr val="tx2"/>
                </a:solidFill>
                <a:effectLst>
                  <a:outerShdw blurRad="38100" dist="38100" dir="2700000" algn="tl">
                    <a:srgbClr val="000000">
                      <a:alpha val="43137"/>
                    </a:srgbClr>
                  </a:outerShdw>
                </a:effectLst>
              </a:rPr>
              <a:pPr>
                <a:defRPr/>
              </a:pPr>
              <a:t>24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99331" name="Title 1"/>
          <p:cNvSpPr>
            <a:spLocks noGrp="1"/>
          </p:cNvSpPr>
          <p:nvPr>
            <p:ph type="title"/>
          </p:nvPr>
        </p:nvSpPr>
        <p:spPr/>
        <p:txBody>
          <a:bodyPr/>
          <a:lstStyle/>
          <a:p>
            <a:pPr algn="l" eaLnBrk="1" hangingPunct="1"/>
            <a:r>
              <a:rPr lang="en-US" altLang="en-US" smtClean="0">
                <a:solidFill>
                  <a:schemeClr val="accent1"/>
                </a:solidFill>
              </a:rPr>
              <a:t>Pertukaran Aktiva Tetap</a:t>
            </a:r>
          </a:p>
        </p:txBody>
      </p:sp>
      <p:sp>
        <p:nvSpPr>
          <p:cNvPr id="6147" name="Content Placeholder 2"/>
          <p:cNvSpPr>
            <a:spLocks noGrp="1"/>
          </p:cNvSpPr>
          <p:nvPr>
            <p:ph idx="1"/>
          </p:nvPr>
        </p:nvSpPr>
        <p:spPr>
          <a:xfrm>
            <a:off x="457200" y="1428750"/>
            <a:ext cx="8229600" cy="4857750"/>
          </a:xfrm>
        </p:spPr>
        <p:txBody>
          <a:bodyPr/>
          <a:lstStyle/>
          <a:p>
            <a:pPr marL="363538" indent="-363538" eaLnBrk="1" hangingPunct="1">
              <a:spcBef>
                <a:spcPts val="600"/>
              </a:spcBef>
              <a:buClr>
                <a:schemeClr val="accent1"/>
              </a:buClr>
              <a:defRPr/>
            </a:pPr>
            <a:r>
              <a:rPr lang="en-US" sz="2400" smtClean="0"/>
              <a:t>Suatu aktiva tetap mungkin ditukar dengan aktiva tetap lain (sejenis maupun tidak), sebelum umur ekonomisnya habis.</a:t>
            </a:r>
          </a:p>
          <a:p>
            <a:pPr marL="363538" indent="-363538" eaLnBrk="1" hangingPunct="1">
              <a:spcBef>
                <a:spcPts val="600"/>
              </a:spcBef>
              <a:buClr>
                <a:schemeClr val="accent1"/>
              </a:buClr>
              <a:defRPr/>
            </a:pPr>
            <a:r>
              <a:rPr lang="en-US" sz="2400" smtClean="0"/>
              <a:t>Ketika aktiva ditukar dengan aktiva lain, harus dihitung </a:t>
            </a:r>
            <a:r>
              <a:rPr lang="en-US" sz="2400" i="1" smtClean="0"/>
              <a:t>nilai bukunya </a:t>
            </a:r>
            <a:r>
              <a:rPr lang="en-US" sz="2400" smtClean="0"/>
              <a:t>(harga perolehan aktiva tetap dikurangi dengan akumulasi penyusutan aktiva tetap yang bersangkutan).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Mungkin salah satu pihak dalam transaksi pertukaran tersebut harus </a:t>
            </a:r>
            <a:r>
              <a:rPr lang="en-US" sz="2000" i="1" smtClean="0">
                <a:effectLst>
                  <a:outerShdw blurRad="38100" dist="38100" dir="2700000" algn="tl">
                    <a:srgbClr val="000000">
                      <a:alpha val="43137"/>
                    </a:srgbClr>
                  </a:outerShdw>
                </a:effectLst>
              </a:rPr>
              <a:t>menambah</a:t>
            </a:r>
            <a:r>
              <a:rPr lang="en-US" sz="2000" smtClean="0">
                <a:effectLst>
                  <a:outerShdw blurRad="38100" dist="38100" dir="2700000" algn="tl">
                    <a:srgbClr val="000000">
                      <a:alpha val="43137"/>
                    </a:srgbClr>
                  </a:outerShdw>
                </a:effectLst>
              </a:rPr>
              <a:t> sejumlah uang tunai.</a:t>
            </a:r>
          </a:p>
          <a:p>
            <a:pPr marL="363538" indent="-363538" eaLnBrk="1" hangingPunct="1">
              <a:spcBef>
                <a:spcPts val="600"/>
              </a:spcBef>
              <a:buClr>
                <a:schemeClr val="accent1"/>
              </a:buClr>
              <a:defRPr/>
            </a:pPr>
            <a:r>
              <a:rPr lang="en-US" sz="2400" smtClean="0"/>
              <a:t>Nilai buku aktiva tetap ditambah jumlah uang tunai yang harus diberikan (jika ada) merupakan </a:t>
            </a:r>
            <a:r>
              <a:rPr lang="en-US" sz="2400" smtClean="0">
                <a:solidFill>
                  <a:schemeClr val="accent1"/>
                </a:solidFill>
              </a:rPr>
              <a:t>nilai pengeluaran total</a:t>
            </a:r>
            <a:r>
              <a:rPr lang="en-US" sz="2400" smtClean="0"/>
              <a:t>.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Nilai pengeluaran total harus dibandingkan dengan harga pasar aktiva tetap yang baru. </a:t>
            </a:r>
          </a:p>
          <a:p>
            <a:pPr marL="763588" lvl="1" indent="-363538" eaLnBrk="1" hangingPunct="1">
              <a:spcBef>
                <a:spcPts val="600"/>
              </a:spcBef>
              <a:buClr>
                <a:schemeClr val="accent1"/>
              </a:buClr>
              <a:defRPr/>
            </a:pPr>
            <a:r>
              <a:rPr lang="en-US" sz="2000" smtClean="0">
                <a:effectLst>
                  <a:outerShdw blurRad="38100" dist="38100" dir="2700000" algn="tl">
                    <a:srgbClr val="000000">
                      <a:alpha val="43137"/>
                    </a:srgbClr>
                  </a:outerShdw>
                </a:effectLst>
              </a:rPr>
              <a:t>Selisihnya merupakan laba atau rugi dari pertukaran aktiva tetap. </a:t>
            </a:r>
          </a:p>
        </p:txBody>
      </p:sp>
      <p:sp>
        <p:nvSpPr>
          <p:cNvPr id="4" name="Slide Number Placeholder 3"/>
          <p:cNvSpPr>
            <a:spLocks noGrp="1"/>
          </p:cNvSpPr>
          <p:nvPr>
            <p:ph type="sldNum" sz="quarter" idx="12"/>
          </p:nvPr>
        </p:nvSpPr>
        <p:spPr/>
        <p:txBody>
          <a:bodyPr/>
          <a:lstStyle/>
          <a:p>
            <a:pPr>
              <a:defRPr/>
            </a:pPr>
            <a:fld id="{227F954F-30FD-45B0-90B9-84826594E27E}" type="slidenum">
              <a:rPr lang="en-US">
                <a:solidFill>
                  <a:schemeClr val="tx2"/>
                </a:solidFill>
                <a:effectLst>
                  <a:outerShdw blurRad="38100" dist="38100" dir="2700000" algn="tl">
                    <a:srgbClr val="000000">
                      <a:alpha val="43137"/>
                    </a:srgbClr>
                  </a:outerShdw>
                </a:effectLst>
              </a:rPr>
              <a:pPr>
                <a:defRPr/>
              </a:pPr>
              <a:t>25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6803" name="Title 1"/>
          <p:cNvSpPr>
            <a:spLocks noGrp="1"/>
          </p:cNvSpPr>
          <p:nvPr>
            <p:ph type="title"/>
          </p:nvPr>
        </p:nvSpPr>
        <p:spPr/>
        <p:txBody>
          <a:bodyPr/>
          <a:lstStyle/>
          <a:p>
            <a:pPr algn="l" eaLnBrk="1" hangingPunct="1"/>
            <a:r>
              <a:rPr lang="en-US" altLang="en-US" smtClean="0">
                <a:solidFill>
                  <a:schemeClr val="accent1"/>
                </a:solidFill>
              </a:rPr>
              <a:t>Pengertian dan Kriteria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b="1" smtClean="0">
                <a:solidFill>
                  <a:schemeClr val="accent1"/>
                </a:solidFill>
              </a:rPr>
              <a:t>Aktiva tetap </a:t>
            </a:r>
            <a:r>
              <a:rPr lang="en-US" sz="2400" smtClean="0"/>
              <a:t>adalah barang berwujud milik koperasi yang sifatnya relatif permanen dan digunakan dalam kegiatan normal koperasi, bukan untuk diperjualbelikan.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Setiap koperasi pasti akan memiliki jenis dan bentuk aktiva tetap yang berbeda satu dengan lainnya.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Bahkan koperasi yang bergerak di bidang usaha yang sama belum tentu memiliki aktiva tetap yang sama, apalagi koperasi-koperasi yang memiliki bidang usaha yang berbeda.</a:t>
            </a:r>
          </a:p>
        </p:txBody>
      </p:sp>
      <p:sp>
        <p:nvSpPr>
          <p:cNvPr id="4" name="Slide Number Placeholder 3"/>
          <p:cNvSpPr>
            <a:spLocks noGrp="1"/>
          </p:cNvSpPr>
          <p:nvPr>
            <p:ph type="sldNum" sz="quarter" idx="12"/>
          </p:nvPr>
        </p:nvSpPr>
        <p:spPr/>
        <p:txBody>
          <a:bodyPr/>
          <a:lstStyle/>
          <a:p>
            <a:pPr>
              <a:defRPr/>
            </a:pPr>
            <a:fld id="{A03FF668-DB85-4B1D-9486-4F61949E7D1F}" type="slidenum">
              <a:rPr lang="en-US">
                <a:solidFill>
                  <a:schemeClr val="tx2"/>
                </a:solidFill>
                <a:effectLst>
                  <a:outerShdw blurRad="38100" dist="38100" dir="2700000" algn="tl">
                    <a:srgbClr val="000000">
                      <a:alpha val="43137"/>
                    </a:srgbClr>
                  </a:outerShdw>
                </a:effectLst>
              </a:rPr>
              <a:pPr>
                <a:defRPr/>
              </a:pPr>
              <a:t>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7827" name="Title 1"/>
          <p:cNvSpPr>
            <a:spLocks noGrp="1"/>
          </p:cNvSpPr>
          <p:nvPr>
            <p:ph type="title"/>
          </p:nvPr>
        </p:nvSpPr>
        <p:spPr/>
        <p:txBody>
          <a:bodyPr/>
          <a:lstStyle/>
          <a:p>
            <a:pPr algn="l" eaLnBrk="1" hangingPunct="1"/>
            <a:r>
              <a:rPr lang="en-US" altLang="en-US" smtClean="0">
                <a:solidFill>
                  <a:schemeClr val="accent1"/>
                </a:solidFill>
              </a:rPr>
              <a:t>Pengertian dan Kriteria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Kriteria dari aktiva tetap:</a:t>
            </a:r>
          </a:p>
          <a:p>
            <a:pPr marL="806450" lvl="1" indent="-406400" eaLnBrk="1" hangingPunct="1">
              <a:spcBef>
                <a:spcPts val="600"/>
              </a:spcBef>
              <a:buClr>
                <a:schemeClr val="accent1"/>
              </a:buClr>
              <a:buFont typeface="+mj-lt"/>
              <a:buAutoNum type="arabicPeriod"/>
              <a:defRPr/>
            </a:pPr>
            <a:r>
              <a:rPr lang="en-US" sz="2000" smtClean="0">
                <a:solidFill>
                  <a:schemeClr val="accent1"/>
                </a:solidFill>
                <a:effectLst>
                  <a:outerShdw blurRad="38100" dist="38100" dir="2700000" algn="tl">
                    <a:srgbClr val="000000">
                      <a:alpha val="43137"/>
                    </a:srgbClr>
                  </a:outerShdw>
                </a:effectLst>
              </a:rPr>
              <a:t>Berwujud </a:t>
            </a:r>
            <a:br>
              <a:rPr lang="en-US" sz="2000" smtClean="0">
                <a:solidFill>
                  <a:schemeClr val="accent1"/>
                </a:solidFill>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Berarti aktiva tersebut berupa barang yang memiliki wujud fisik, bukan sesuatu yang tidak memiliki bentuk fisik (goodwill, hak paten, dan sebagainya).</a:t>
            </a:r>
          </a:p>
          <a:p>
            <a:pPr marL="806450" lvl="1" indent="-406400" eaLnBrk="1" hangingPunct="1">
              <a:spcBef>
                <a:spcPts val="600"/>
              </a:spcBef>
              <a:buClr>
                <a:schemeClr val="accent1"/>
              </a:buClr>
              <a:buFont typeface="+mj-lt"/>
              <a:buAutoNum type="arabicPeriod"/>
              <a:defRPr/>
            </a:pPr>
            <a:r>
              <a:rPr lang="en-US" sz="2000" smtClean="0">
                <a:solidFill>
                  <a:schemeClr val="accent1"/>
                </a:solidFill>
                <a:effectLst>
                  <a:outerShdw blurRad="38100" dist="38100" dir="2700000" algn="tl">
                    <a:srgbClr val="000000">
                      <a:alpha val="43137"/>
                    </a:srgbClr>
                  </a:outerShdw>
                </a:effectLst>
              </a:rPr>
              <a:t>Umurnya Lebih dari Satu Tahun </a:t>
            </a:r>
            <a:br>
              <a:rPr lang="en-US" sz="2000" smtClean="0">
                <a:solidFill>
                  <a:schemeClr val="accent1"/>
                </a:solidFill>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Maksud dari umur aktiva adalah umur ekonomis, bukan umur teknis, yaitu jangka waktu di mana suatu aktiva dapat dipergunakan secara ekonomis oleh koperasi.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Jadi, aktiva tersebut harus dapat dipergunakan dalam operasi selama lebih dari satu tahun atau satu periode akuntansi. </a:t>
            </a:r>
          </a:p>
        </p:txBody>
      </p:sp>
      <p:sp>
        <p:nvSpPr>
          <p:cNvPr id="4" name="Slide Number Placeholder 3"/>
          <p:cNvSpPr>
            <a:spLocks noGrp="1"/>
          </p:cNvSpPr>
          <p:nvPr>
            <p:ph type="sldNum" sz="quarter" idx="12"/>
          </p:nvPr>
        </p:nvSpPr>
        <p:spPr/>
        <p:txBody>
          <a:bodyPr/>
          <a:lstStyle/>
          <a:p>
            <a:pPr>
              <a:defRPr/>
            </a:pPr>
            <a:fld id="{D8A693B1-C880-45A1-A971-790B6DA5F291}" type="slidenum">
              <a:rPr lang="en-US">
                <a:solidFill>
                  <a:schemeClr val="tx2"/>
                </a:solidFill>
                <a:effectLst>
                  <a:outerShdw blurRad="38100" dist="38100" dir="2700000" algn="tl">
                    <a:srgbClr val="000000">
                      <a:alpha val="43137"/>
                    </a:srgbClr>
                  </a:outerShdw>
                </a:effectLst>
              </a:rPr>
              <a:pPr>
                <a:defRPr/>
              </a:pPr>
              <a:t>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8851" name="Title 1"/>
          <p:cNvSpPr>
            <a:spLocks noGrp="1"/>
          </p:cNvSpPr>
          <p:nvPr>
            <p:ph type="title"/>
          </p:nvPr>
        </p:nvSpPr>
        <p:spPr/>
        <p:txBody>
          <a:bodyPr/>
          <a:lstStyle/>
          <a:p>
            <a:pPr algn="l" eaLnBrk="1" hangingPunct="1"/>
            <a:r>
              <a:rPr lang="en-US" altLang="en-US" smtClean="0">
                <a:solidFill>
                  <a:schemeClr val="accent1"/>
                </a:solidFill>
              </a:rPr>
              <a:t>Pengertian dan Kriteria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Kriteria dari aktiva tetap:</a:t>
            </a:r>
          </a:p>
          <a:p>
            <a:pPr marL="806450" lvl="1" indent="-406400" eaLnBrk="1" hangingPunct="1">
              <a:spcBef>
                <a:spcPts val="600"/>
              </a:spcBef>
              <a:buClr>
                <a:schemeClr val="accent1"/>
              </a:buClr>
              <a:buFont typeface="+mj-lt"/>
              <a:buAutoNum type="arabicPeriod" startAt="3"/>
              <a:defRPr/>
            </a:pPr>
            <a:r>
              <a:rPr lang="en-US" sz="2000" smtClean="0">
                <a:solidFill>
                  <a:schemeClr val="accent1"/>
                </a:solidFill>
                <a:effectLst>
                  <a:outerShdw blurRad="38100" dist="38100" dir="2700000" algn="tl">
                    <a:srgbClr val="000000">
                      <a:alpha val="43137"/>
                    </a:srgbClr>
                  </a:outerShdw>
                </a:effectLst>
              </a:rPr>
              <a:t>Digunakan dalam Operasi Koperasi </a:t>
            </a:r>
            <a:br>
              <a:rPr lang="en-US" sz="2000" smtClean="0">
                <a:solidFill>
                  <a:schemeClr val="accent1"/>
                </a:solidFill>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Barang tersebut harus dapat dipergunakan dalam operasi normal koperasi, yaitu dipakai koperasi untuk menghasilkan pendapatan bagi organisasi.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Jika suatu aktiva rusak dan tidak dapat diperbaiki sehingga tidak dapat dipergunakan untuk operasi koperasi, aktiva tersebut harus dikeluarkan dari kelompok aktiva tetap. </a:t>
            </a:r>
          </a:p>
          <a:p>
            <a:pPr marL="806450" lvl="1" indent="-406400" eaLnBrk="1" hangingPunct="1">
              <a:spcBef>
                <a:spcPts val="600"/>
              </a:spcBef>
              <a:buClr>
                <a:schemeClr val="accent1"/>
              </a:buClr>
              <a:buFont typeface="+mj-lt"/>
              <a:buAutoNum type="arabicPeriod" startAt="3"/>
              <a:defRPr/>
            </a:pPr>
            <a:r>
              <a:rPr lang="en-US" sz="2000" smtClean="0">
                <a:solidFill>
                  <a:schemeClr val="accent1"/>
                </a:solidFill>
                <a:effectLst>
                  <a:outerShdw blurRad="38100" dist="38100" dir="2700000" algn="tl">
                    <a:srgbClr val="000000">
                      <a:alpha val="43137"/>
                    </a:srgbClr>
                  </a:outerShdw>
                </a:effectLst>
              </a:rPr>
              <a:t>Tidak Diperjualbelikan </a:t>
            </a:r>
            <a:r>
              <a:rPr lang="en-US" sz="2000" smtClean="0">
                <a:effectLst>
                  <a:outerShdw blurRad="38100" dist="38100" dir="2700000" algn="tl">
                    <a:srgbClr val="000000">
                      <a:alpha val="43137"/>
                    </a:srgbClr>
                  </a:outerShdw>
                </a:effectLst>
              </a:rPr>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Suatu aktiva berwujud yang dibeli dengan maksud untuk dijual lagi tidak dapat dikategorikan sebagai aktiva tetap, dan harus dimasukkan ke dalam kelompok persediaan.</a:t>
            </a:r>
          </a:p>
        </p:txBody>
      </p:sp>
      <p:sp>
        <p:nvSpPr>
          <p:cNvPr id="4" name="Slide Number Placeholder 3"/>
          <p:cNvSpPr>
            <a:spLocks noGrp="1"/>
          </p:cNvSpPr>
          <p:nvPr>
            <p:ph type="sldNum" sz="quarter" idx="12"/>
          </p:nvPr>
        </p:nvSpPr>
        <p:spPr/>
        <p:txBody>
          <a:bodyPr/>
          <a:lstStyle/>
          <a:p>
            <a:pPr>
              <a:defRPr/>
            </a:pPr>
            <a:fld id="{D8BD727A-436D-4CDD-B72D-F6EEC5E8DB7E}" type="slidenum">
              <a:rPr lang="en-US">
                <a:solidFill>
                  <a:schemeClr val="tx2"/>
                </a:solidFill>
                <a:effectLst>
                  <a:outerShdw blurRad="38100" dist="38100" dir="2700000" algn="tl">
                    <a:srgbClr val="000000">
                      <a:alpha val="43137"/>
                    </a:srgbClr>
                  </a:outerShdw>
                </a:effectLst>
              </a:rPr>
              <a:pPr>
                <a:defRPr/>
              </a:pPr>
              <a:t>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79875" name="Title 1"/>
          <p:cNvSpPr>
            <a:spLocks noGrp="1"/>
          </p:cNvSpPr>
          <p:nvPr>
            <p:ph type="title"/>
          </p:nvPr>
        </p:nvSpPr>
        <p:spPr/>
        <p:txBody>
          <a:bodyPr/>
          <a:lstStyle/>
          <a:p>
            <a:pPr algn="l" eaLnBrk="1" hangingPunct="1"/>
            <a:r>
              <a:rPr lang="en-US" altLang="en-US" smtClean="0">
                <a:solidFill>
                  <a:schemeClr val="accent1"/>
                </a:solidFill>
              </a:rPr>
              <a:t>Pengertian dan Kriteria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Kriteria dari aktiva tetap:</a:t>
            </a:r>
          </a:p>
          <a:p>
            <a:pPr marL="806450" lvl="1" indent="-406400" eaLnBrk="1" hangingPunct="1">
              <a:spcBef>
                <a:spcPts val="600"/>
              </a:spcBef>
              <a:buClr>
                <a:schemeClr val="accent1"/>
              </a:buClr>
              <a:buFont typeface="+mj-lt"/>
              <a:buAutoNum type="arabicPeriod" startAt="5"/>
              <a:defRPr/>
            </a:pPr>
            <a:r>
              <a:rPr lang="en-US" sz="2000" smtClean="0">
                <a:solidFill>
                  <a:schemeClr val="accent1"/>
                </a:solidFill>
                <a:effectLst>
                  <a:outerShdw blurRad="38100" dist="38100" dir="2700000" algn="tl">
                    <a:srgbClr val="000000">
                      <a:alpha val="43137"/>
                    </a:srgbClr>
                  </a:outerShdw>
                </a:effectLst>
              </a:rPr>
              <a:t>Material </a:t>
            </a:r>
            <a:br>
              <a:rPr lang="en-US" sz="2000" smtClean="0">
                <a:solidFill>
                  <a:schemeClr val="accent1"/>
                </a:solidFill>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Barang milik koperasi yang nilai atau harga per unitnya atau harga totalnya relatif tidak terlalu besar dibanding total aktiva perusahaan tidak perlu dimasukkan sebagai aktiva tetap. </a:t>
            </a:r>
            <a:br>
              <a:rPr lang="en-US" sz="2000" smtClean="0">
                <a:effectLst>
                  <a:outerShdw blurRad="38100" dist="38100" dir="2700000" algn="tl">
                    <a:srgbClr val="000000">
                      <a:alpha val="43137"/>
                    </a:srgbClr>
                  </a:outerShdw>
                </a:effectLst>
              </a:rPr>
            </a:br>
            <a:r>
              <a:rPr lang="en-US" sz="2000" i="1" smtClean="0">
                <a:effectLst>
                  <a:outerShdw blurRad="38100" dist="38100" dir="2700000" algn="tl">
                    <a:srgbClr val="000000">
                      <a:alpha val="43137"/>
                    </a:srgbClr>
                  </a:outerShdw>
                </a:effectLst>
              </a:rPr>
              <a:t>Contoh: </a:t>
            </a:r>
            <a:r>
              <a:rPr lang="en-US" sz="2000" smtClean="0">
                <a:effectLst>
                  <a:outerShdw blurRad="38100" dist="38100" dir="2700000" algn="tl">
                    <a:srgbClr val="000000">
                      <a:alpha val="43137"/>
                    </a:srgbClr>
                  </a:outerShdw>
                </a:effectLst>
              </a:rPr>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Pulpen, sendok, piring, stapler, jam meja, dan sebagainya. </a:t>
            </a:r>
          </a:p>
          <a:p>
            <a:pPr marL="806450" lvl="1" indent="-406400" eaLnBrk="1" hangingPunct="1">
              <a:spcBef>
                <a:spcPts val="600"/>
              </a:spcBef>
              <a:buClr>
                <a:schemeClr val="accent1"/>
              </a:buClr>
              <a:buFont typeface="+mj-lt"/>
              <a:buAutoNum type="arabicPeriod" startAt="5"/>
              <a:defRPr/>
            </a:pPr>
            <a:r>
              <a:rPr lang="en-US" sz="2000" smtClean="0">
                <a:solidFill>
                  <a:schemeClr val="accent1"/>
                </a:solidFill>
                <a:effectLst>
                  <a:outerShdw blurRad="38100" dist="38100" dir="2700000" algn="tl">
                    <a:srgbClr val="000000">
                      <a:alpha val="43137"/>
                    </a:srgbClr>
                  </a:outerShdw>
                </a:effectLst>
              </a:rPr>
              <a:t>Dimiliki Koperasi </a:t>
            </a:r>
            <a:br>
              <a:rPr lang="en-US" sz="2000" smtClean="0">
                <a:solidFill>
                  <a:schemeClr val="accent1"/>
                </a:solidFill>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Suatu aktiva berwujud yang disewa koperasi dari pihak lain tidak boleh dikelompokkan sebagai aktiva tetap. </a:t>
            </a:r>
            <a:br>
              <a:rPr lang="en-US" sz="2000" smtClean="0">
                <a:effectLst>
                  <a:outerShdw blurRad="38100" dist="38100" dir="2700000" algn="tl">
                    <a:srgbClr val="000000">
                      <a:alpha val="43137"/>
                    </a:srgbClr>
                  </a:outerShdw>
                </a:effectLst>
              </a:rPr>
            </a:br>
            <a:r>
              <a:rPr lang="en-US" sz="2000" i="1" smtClean="0">
                <a:effectLst>
                  <a:outerShdw blurRad="38100" dist="38100" dir="2700000" algn="tl">
                    <a:srgbClr val="000000">
                      <a:alpha val="43137"/>
                    </a:srgbClr>
                  </a:outerShdw>
                </a:effectLst>
              </a:rPr>
              <a:t>Contoh: </a:t>
            </a:r>
            <a:r>
              <a:rPr lang="en-US" sz="2000" smtClean="0">
                <a:effectLst>
                  <a:outerShdw blurRad="38100" dist="38100" dir="2700000" algn="tl">
                    <a:srgbClr val="000000">
                      <a:alpha val="43137"/>
                    </a:srgbClr>
                  </a:outerShdw>
                </a:effectLst>
              </a:rPr>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Kendaraan sewaan, walaupun dipergunakan untuk operasi koperasi dalam jangka panjang, tidak boleh diakui sebagai aktiva tetap koperasi tersebut.</a:t>
            </a:r>
            <a:endParaRPr lang="en-US" sz="2000" smtClean="0">
              <a:solidFill>
                <a:schemeClr val="accent1"/>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D2A023CF-10F3-49AD-A192-1F575C1E9506}" type="slidenum">
              <a:rPr lang="en-US">
                <a:solidFill>
                  <a:schemeClr val="tx2"/>
                </a:solidFill>
                <a:effectLst>
                  <a:outerShdw blurRad="38100" dist="38100" dir="2700000" algn="tl">
                    <a:srgbClr val="000000">
                      <a:alpha val="43137"/>
                    </a:srgbClr>
                  </a:outerShdw>
                </a:effectLst>
              </a:rPr>
              <a:pPr>
                <a:defRPr/>
              </a:pPr>
              <a:t>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0899" name="Title 1"/>
          <p:cNvSpPr>
            <a:spLocks noGrp="1"/>
          </p:cNvSpPr>
          <p:nvPr>
            <p:ph type="title"/>
          </p:nvPr>
        </p:nvSpPr>
        <p:spPr/>
        <p:txBody>
          <a:bodyPr/>
          <a:lstStyle/>
          <a:p>
            <a:pPr algn="l" eaLnBrk="1" hangingPunct="1"/>
            <a:r>
              <a:rPr lang="en-US" altLang="en-US" smtClean="0">
                <a:solidFill>
                  <a:schemeClr val="accent1"/>
                </a:solidFill>
              </a:rPr>
              <a:t>Penilaian dan Pencatatan</a:t>
            </a:r>
          </a:p>
        </p:txBody>
      </p:sp>
      <p:sp>
        <p:nvSpPr>
          <p:cNvPr id="80900"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pPr>
            <a:r>
              <a:rPr lang="en-US" altLang="en-US" sz="2400" b="1" smtClean="0">
                <a:solidFill>
                  <a:schemeClr val="accent1"/>
                </a:solidFill>
              </a:rPr>
              <a:t>Harga perolehan </a:t>
            </a:r>
            <a:r>
              <a:rPr lang="en-US" altLang="en-US" sz="2400" smtClean="0"/>
              <a:t>adalah keseluruhan uang yang dikeluarkan untuk memperoleh suatu aktiva tetap sampai siap digunakan oleh koperasi.</a:t>
            </a:r>
          </a:p>
          <a:p>
            <a:pPr eaLnBrk="1" hangingPunct="1">
              <a:spcBef>
                <a:spcPts val="600"/>
              </a:spcBef>
              <a:buClr>
                <a:schemeClr val="accent1"/>
              </a:buClr>
            </a:pPr>
            <a:r>
              <a:rPr lang="en-US" altLang="en-US" sz="2400" smtClean="0"/>
              <a:t>Aktiva tetap yang dimiliki koperasi dicatat dan diakui sebesar </a:t>
            </a:r>
            <a:r>
              <a:rPr lang="en-US" altLang="en-US" sz="2400" b="1" smtClean="0">
                <a:solidFill>
                  <a:schemeClr val="accent1"/>
                </a:solidFill>
              </a:rPr>
              <a:t>nilai bukunya</a:t>
            </a:r>
            <a:r>
              <a:rPr lang="en-US" altLang="en-US" sz="2400" smtClean="0"/>
              <a:t>, yaitu harga perolehan aktiva tetap tersebut </a:t>
            </a:r>
            <a:r>
              <a:rPr lang="en-US" altLang="en-US" sz="2400" i="1" smtClean="0"/>
              <a:t>dikurangi </a:t>
            </a:r>
            <a:r>
              <a:rPr lang="en-US" altLang="en-US" sz="2400" smtClean="0"/>
              <a:t>dengan akumulasi penyusutan.</a:t>
            </a:r>
          </a:p>
        </p:txBody>
      </p:sp>
      <p:sp>
        <p:nvSpPr>
          <p:cNvPr id="4" name="Slide Number Placeholder 3"/>
          <p:cNvSpPr>
            <a:spLocks noGrp="1"/>
          </p:cNvSpPr>
          <p:nvPr>
            <p:ph type="sldNum" sz="quarter" idx="12"/>
          </p:nvPr>
        </p:nvSpPr>
        <p:spPr/>
        <p:txBody>
          <a:bodyPr/>
          <a:lstStyle/>
          <a:p>
            <a:pPr>
              <a:defRPr/>
            </a:pPr>
            <a:fld id="{9011A983-3255-4081-8A20-21DA9D6A91D3}" type="slidenum">
              <a:rPr lang="en-US">
                <a:solidFill>
                  <a:schemeClr val="tx2"/>
                </a:solidFill>
                <a:effectLst>
                  <a:outerShdw blurRad="38100" dist="38100" dir="2700000" algn="tl">
                    <a:srgbClr val="000000">
                      <a:alpha val="43137"/>
                    </a:srgbClr>
                  </a:outerShdw>
                </a:effectLst>
              </a:rPr>
              <a:pPr>
                <a:defRPr/>
              </a:pPr>
              <a:t>7</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1923" name="Title 1"/>
          <p:cNvSpPr>
            <a:spLocks noGrp="1"/>
          </p:cNvSpPr>
          <p:nvPr>
            <p:ph type="title"/>
          </p:nvPr>
        </p:nvSpPr>
        <p:spPr/>
        <p:txBody>
          <a:bodyPr/>
          <a:lstStyle/>
          <a:p>
            <a:pPr algn="l" eaLnBrk="1" hangingPunct="1"/>
            <a:r>
              <a:rPr lang="en-US" altLang="en-US" smtClean="0">
                <a:solidFill>
                  <a:schemeClr val="accent1"/>
                </a:solidFill>
              </a:rPr>
              <a:t>Cara Memperoleh Aktiva Tetap</a:t>
            </a:r>
          </a:p>
        </p:txBody>
      </p:sp>
      <p:sp>
        <p:nvSpPr>
          <p:cNvPr id="81924"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Pembelian Tunai </a:t>
            </a:r>
            <a:br>
              <a:rPr lang="en-US" altLang="en-US" sz="2400" b="1" smtClean="0">
                <a:solidFill>
                  <a:schemeClr val="accent1"/>
                </a:solidFill>
              </a:rPr>
            </a:br>
            <a:r>
              <a:rPr lang="en-US" altLang="en-US" sz="2000" smtClean="0"/>
              <a:t>Aktiva tetap ini dicatat dalam pembukuan sebesar uang yang dikeluarkan untuk memperoleh aktiva tetap tersebut (harga faktur aktiva tetap tersebut, bea balik nama, beban angkut, beban pemasangan, dan lain-lain).</a:t>
            </a:r>
            <a:endParaRPr lang="en-US" altLang="en-US" sz="2400" smtClean="0"/>
          </a:p>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Pembelian Angsuran </a:t>
            </a:r>
            <a:r>
              <a:rPr lang="en-US" altLang="en-US" sz="2400" smtClean="0"/>
              <a:t/>
            </a:r>
            <a:br>
              <a:rPr lang="en-US" altLang="en-US" sz="2400" smtClean="0"/>
            </a:br>
            <a:r>
              <a:rPr lang="en-US" altLang="en-US" sz="2000" smtClean="0"/>
              <a:t>Harga perolehan aktiva tetap ini tidak termasuk </a:t>
            </a:r>
            <a:r>
              <a:rPr lang="en-US" altLang="en-US" sz="2000" i="1" smtClean="0"/>
              <a:t>bunga</a:t>
            </a:r>
            <a:r>
              <a:rPr lang="en-US" altLang="en-US" sz="2000" smtClean="0"/>
              <a:t>. </a:t>
            </a:r>
            <a:br>
              <a:rPr lang="en-US" altLang="en-US" sz="2000" smtClean="0"/>
            </a:br>
            <a:r>
              <a:rPr lang="en-US" altLang="en-US" sz="2000" smtClean="0"/>
              <a:t>Bunga selama masa angsuran harus dibebankan sebagai beban bunga periode akuntansi berjalan. </a:t>
            </a:r>
            <a:br>
              <a:rPr lang="en-US" altLang="en-US" sz="2000" smtClean="0"/>
            </a:br>
            <a:r>
              <a:rPr lang="en-US" altLang="en-US" sz="2000" i="1" smtClean="0"/>
              <a:t>Harga perolehannya </a:t>
            </a:r>
            <a:r>
              <a:rPr lang="en-US" altLang="en-US" sz="2000" smtClean="0"/>
              <a:t>adalah total angsuran ditambah beban tambahan (beban pengiriman, bea balik nama, beban pemasangan, dan lain-lain).</a:t>
            </a:r>
          </a:p>
          <a:p>
            <a:pPr marL="457200" indent="-457200" eaLnBrk="1" hangingPunct="1">
              <a:spcBef>
                <a:spcPts val="600"/>
              </a:spcBef>
              <a:buClr>
                <a:schemeClr val="accent1"/>
              </a:buClr>
              <a:buFont typeface="Arial" charset="0"/>
              <a:buAutoNum type="arabicPeriod"/>
            </a:pPr>
            <a:r>
              <a:rPr lang="en-US" altLang="en-US" sz="2400" b="1" smtClean="0">
                <a:solidFill>
                  <a:schemeClr val="accent1"/>
                </a:solidFill>
              </a:rPr>
              <a:t>Diperoleh sebagai Donasi </a:t>
            </a:r>
            <a:br>
              <a:rPr lang="en-US" altLang="en-US" sz="2400" b="1" smtClean="0">
                <a:solidFill>
                  <a:schemeClr val="accent1"/>
                </a:solidFill>
              </a:rPr>
            </a:br>
            <a:r>
              <a:rPr lang="en-US" altLang="en-US" sz="2000" smtClean="0"/>
              <a:t>Jika aktiva tetap diperoleh sebagai donasi, aktiva tersebut dicatat dan diakui sebesar harga pasarnya.</a:t>
            </a:r>
          </a:p>
        </p:txBody>
      </p:sp>
      <p:sp>
        <p:nvSpPr>
          <p:cNvPr id="4" name="Slide Number Placeholder 3"/>
          <p:cNvSpPr>
            <a:spLocks noGrp="1"/>
          </p:cNvSpPr>
          <p:nvPr>
            <p:ph type="sldNum" sz="quarter" idx="12"/>
          </p:nvPr>
        </p:nvSpPr>
        <p:spPr/>
        <p:txBody>
          <a:bodyPr/>
          <a:lstStyle/>
          <a:p>
            <a:pPr>
              <a:defRPr/>
            </a:pPr>
            <a:fld id="{1AE5E16F-4FEE-4C83-8859-12F715BB8D64}" type="slidenum">
              <a:rPr lang="en-US">
                <a:solidFill>
                  <a:schemeClr val="tx2"/>
                </a:solidFill>
                <a:effectLst>
                  <a:outerShdw blurRad="38100" dist="38100" dir="2700000" algn="tl">
                    <a:srgbClr val="000000">
                      <a:alpha val="43137"/>
                    </a:srgbClr>
                  </a:outerShdw>
                </a:effectLst>
              </a:rPr>
              <a:pPr>
                <a:defRPr/>
              </a:pPr>
              <a:t>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82947" name="Title 1"/>
          <p:cNvSpPr>
            <a:spLocks noGrp="1"/>
          </p:cNvSpPr>
          <p:nvPr>
            <p:ph type="title"/>
          </p:nvPr>
        </p:nvSpPr>
        <p:spPr/>
        <p:txBody>
          <a:bodyPr/>
          <a:lstStyle/>
          <a:p>
            <a:pPr algn="l" eaLnBrk="1" hangingPunct="1"/>
            <a:r>
              <a:rPr lang="en-US" altLang="en-US" smtClean="0">
                <a:solidFill>
                  <a:schemeClr val="accent1"/>
                </a:solidFill>
              </a:rPr>
              <a:t>Cara Memperoleh Aktiva Tetap</a:t>
            </a:r>
          </a:p>
        </p:txBody>
      </p:sp>
      <p:sp>
        <p:nvSpPr>
          <p:cNvPr id="82948"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Arial" charset="0"/>
              <a:buAutoNum type="arabicPeriod" startAt="4"/>
            </a:pPr>
            <a:r>
              <a:rPr lang="en-US" altLang="en-US" sz="2400" b="1" smtClean="0">
                <a:solidFill>
                  <a:schemeClr val="accent1"/>
                </a:solidFill>
              </a:rPr>
              <a:t>Ditukar dengan Surat Berharga </a:t>
            </a:r>
            <a:br>
              <a:rPr lang="en-US" altLang="en-US" sz="2400" b="1" smtClean="0">
                <a:solidFill>
                  <a:schemeClr val="accent1"/>
                </a:solidFill>
              </a:rPr>
            </a:br>
            <a:r>
              <a:rPr lang="en-US" altLang="en-US" sz="2000" smtClean="0"/>
              <a:t>Aktiva tetap ini (saham atau obligasi perusahaan tertentu) dicatat dalam pembukuan sebesar harga pasar saham atau obligasi yang digunakan sebagai penukar.</a:t>
            </a:r>
          </a:p>
          <a:p>
            <a:pPr marL="457200" indent="-457200" eaLnBrk="1" hangingPunct="1">
              <a:spcBef>
                <a:spcPts val="600"/>
              </a:spcBef>
              <a:buClr>
                <a:schemeClr val="accent1"/>
              </a:buClr>
              <a:buFont typeface="Arial" charset="0"/>
              <a:buAutoNum type="arabicPeriod" startAt="4"/>
            </a:pPr>
            <a:r>
              <a:rPr lang="en-US" altLang="en-US" sz="2400" b="1" smtClean="0">
                <a:solidFill>
                  <a:schemeClr val="accent1"/>
                </a:solidFill>
              </a:rPr>
              <a:t>Ditukar dengan Aktiva Tetap yang Lain </a:t>
            </a:r>
            <a:br>
              <a:rPr lang="en-US" altLang="en-US" sz="2400" b="1" smtClean="0">
                <a:solidFill>
                  <a:schemeClr val="accent1"/>
                </a:solidFill>
              </a:rPr>
            </a:br>
            <a:r>
              <a:rPr lang="en-US" altLang="en-US" sz="2000" smtClean="0"/>
              <a:t>Dalam pertukaran dengan aktiva lain, aktiva baru harus dikapitalisasi dengan jumlah harga pasar aktiva lama ditambah uang yang dibayarkan (kalau ada). </a:t>
            </a:r>
            <a:br>
              <a:rPr lang="en-US" altLang="en-US" sz="2000" smtClean="0"/>
            </a:br>
            <a:r>
              <a:rPr lang="en-US" altLang="en-US" sz="2000" smtClean="0"/>
              <a:t>Selisih antara harga perolehan tersebut dan nilai buku aktiva lama diakui sebagai </a:t>
            </a:r>
            <a:r>
              <a:rPr lang="en-US" altLang="en-US" sz="2000" i="1" smtClean="0"/>
              <a:t>laba atau rugi pertukaran</a:t>
            </a:r>
            <a:r>
              <a:rPr lang="en-US" altLang="en-US" sz="2000" smtClean="0"/>
              <a:t>.</a:t>
            </a:r>
          </a:p>
        </p:txBody>
      </p:sp>
      <p:sp>
        <p:nvSpPr>
          <p:cNvPr id="4" name="Slide Number Placeholder 3"/>
          <p:cNvSpPr>
            <a:spLocks noGrp="1"/>
          </p:cNvSpPr>
          <p:nvPr>
            <p:ph type="sldNum" sz="quarter" idx="12"/>
          </p:nvPr>
        </p:nvSpPr>
        <p:spPr/>
        <p:txBody>
          <a:bodyPr/>
          <a:lstStyle/>
          <a:p>
            <a:pPr>
              <a:defRPr/>
            </a:pPr>
            <a:fld id="{1D6C41F2-F7BB-46C0-BEA3-12136020755A}" type="slidenum">
              <a:rPr lang="en-US">
                <a:solidFill>
                  <a:schemeClr val="tx2"/>
                </a:solidFill>
                <a:effectLst>
                  <a:outerShdw blurRad="38100" dist="38100" dir="2700000" algn="tl">
                    <a:srgbClr val="000000">
                      <a:alpha val="43137"/>
                    </a:srgbClr>
                  </a:outerShdw>
                </a:effectLst>
              </a:rPr>
              <a:pPr>
                <a:defRPr/>
              </a:pPr>
              <a:t>9</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2652</TotalTime>
  <Words>1203</Words>
  <Application>Microsoft Office PowerPoint</Application>
  <PresentationFormat>On-screen Show (4:3)</PresentationFormat>
  <Paragraphs>158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AKUNTANSI KOPERASI       JUNAIDI, SE., MSA  FAKULTAS EKONOMI UNIVERSITAS ISLAM MALANG 2016</vt:lpstr>
      <vt:lpstr>AKUNTANSI KOPERASI  </vt:lpstr>
      <vt:lpstr>Pengertian dan Kriteria</vt:lpstr>
      <vt:lpstr>Pengertian dan Kriteria</vt:lpstr>
      <vt:lpstr>Pengertian dan Kriteria</vt:lpstr>
      <vt:lpstr>Pengertian dan Kriteria</vt:lpstr>
      <vt:lpstr>Penilaian dan Pencatatan</vt:lpstr>
      <vt:lpstr>Cara Memperoleh Aktiva Tetap</vt:lpstr>
      <vt:lpstr>Cara Memperoleh Aktiva Tetap</vt:lpstr>
      <vt:lpstr>Beban Selama  Masa Penggunaan Aktiva Tetap</vt:lpstr>
      <vt:lpstr>Penyusutan</vt:lpstr>
      <vt:lpstr>Faktor-faktor yang Berpengaruh</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Metode Penghitungan Penyusutan</vt:lpstr>
      <vt:lpstr>Penjualan Aktiva Tetap</vt:lpstr>
      <vt:lpstr>Pertukaran Aktiva Tetap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Bagian3 Bab11-19</dc:title>
  <dc:creator>Rudi Pulunggono</dc:creator>
  <cp:lastModifiedBy>WIN 8.1</cp:lastModifiedBy>
  <cp:revision>572</cp:revision>
  <dcterms:created xsi:type="dcterms:W3CDTF">2012-07-27T06:53:21Z</dcterms:created>
  <dcterms:modified xsi:type="dcterms:W3CDTF">2016-12-21T07:16:17Z</dcterms:modified>
</cp:coreProperties>
</file>